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Lst>
  <p:notesMasterIdLst>
    <p:notesMasterId r:id="rId15"/>
  </p:notesMasterIdLst>
  <p:sldIdLst>
    <p:sldId id="256" r:id="rId5"/>
    <p:sldId id="1152" r:id="rId6"/>
    <p:sldId id="258" r:id="rId7"/>
    <p:sldId id="257" r:id="rId8"/>
    <p:sldId id="260" r:id="rId9"/>
    <p:sldId id="1153" r:id="rId10"/>
    <p:sldId id="259" r:id="rId11"/>
    <p:sldId id="1288" r:id="rId12"/>
    <p:sldId id="1212" r:id="rId13"/>
    <p:sldId id="1287" r:id="rId14"/>
  </p:sldIdLst>
  <p:sldSz cx="12192000" cy="6858000"/>
  <p:notesSz cx="6858000" cy="9144000"/>
  <p:embeddedFontLst>
    <p:embeddedFont>
      <p:font typeface="Poppins" panose="00000500000000000000" pitchFamily="2" charset="0"/>
      <p:regular r:id="rId16"/>
      <p:bold r:id="rId17"/>
      <p:italic r:id="rId18"/>
      <p:boldItalic r:id="rId19"/>
    </p:embeddedFont>
    <p:embeddedFont>
      <p:font typeface="Poppins Medium" panose="00000600000000000000" pitchFamily="2" charset="0"/>
      <p:regular r:id="rId20"/>
      <p:italic r:id="rId21"/>
    </p:embeddedFont>
    <p:embeddedFont>
      <p:font typeface="Poppins SemiBold" panose="00000700000000000000" pitchFamily="2" charset="0"/>
      <p:bold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27A2BF-271F-E939-D36A-06E81ABA4E10}" name="Allie Perez" initials="AP" userId="S::APerez@psrc.org::b4672f5d-b7e1-47d1-8996-c12053e7390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94678" autoAdjust="0"/>
  </p:normalViewPr>
  <p:slideViewPr>
    <p:cSldViewPr snapToGrid="0">
      <p:cViewPr varScale="1">
        <p:scale>
          <a:sx n="76" d="100"/>
          <a:sy n="76" d="100"/>
        </p:scale>
        <p:origin x="102" y="5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28B9D5-4FA9-48CB-B706-A5180231A9FC}"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A64BE5-DDED-4EE3-BD16-3FC5DC98B2FE}" type="slidenum">
              <a:rPr lang="en-US" smtClean="0"/>
              <a:t>‹#›</a:t>
            </a:fld>
            <a:endParaRPr lang="en-US"/>
          </a:p>
        </p:txBody>
      </p:sp>
    </p:spTree>
    <p:extLst>
      <p:ext uri="{BB962C8B-B14F-4D97-AF65-F5344CB8AC3E}">
        <p14:creationId xmlns:p14="http://schemas.microsoft.com/office/powerpoint/2010/main" val="1819187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17A6C-B637-6616-9469-623882B74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409AB-E1D2-9466-5ADC-C9411EF536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B160BE-9012-A4C2-73E7-B37060D7A9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2A897D-833B-74D1-8DD9-EEA94088A5C5}"/>
              </a:ext>
            </a:extLst>
          </p:cNvPr>
          <p:cNvSpPr>
            <a:spLocks noGrp="1"/>
          </p:cNvSpPr>
          <p:nvPr>
            <p:ph type="sldNum" sz="quarter" idx="5"/>
          </p:nvPr>
        </p:nvSpPr>
        <p:spPr/>
        <p:txBody>
          <a:bodyPr/>
          <a:lstStyle/>
          <a:p>
            <a:fld id="{C89282DF-2F2D-41AF-B812-203ECF45D327}" type="slidenum">
              <a:rPr lang="en-US" smtClean="0"/>
              <a:t>2</a:t>
            </a:fld>
            <a:endParaRPr lang="en-US" dirty="0"/>
          </a:p>
        </p:txBody>
      </p:sp>
    </p:spTree>
    <p:extLst>
      <p:ext uri="{BB962C8B-B14F-4D97-AF65-F5344CB8AC3E}">
        <p14:creationId xmlns:p14="http://schemas.microsoft.com/office/powerpoint/2010/main" val="372986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A64BE5-DDED-4EE3-BD16-3FC5DC98B2FE}" type="slidenum">
              <a:rPr lang="en-US" smtClean="0"/>
              <a:t>4</a:t>
            </a:fld>
            <a:endParaRPr lang="en-US"/>
          </a:p>
        </p:txBody>
      </p:sp>
    </p:spTree>
    <p:extLst>
      <p:ext uri="{BB962C8B-B14F-4D97-AF65-F5344CB8AC3E}">
        <p14:creationId xmlns:p14="http://schemas.microsoft.com/office/powerpoint/2010/main" val="2960589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0A77-45C9-9600-D766-F23A553BE5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B7746-98C4-1C30-123D-09DD90968F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74F83A-833C-86AC-65AE-D6AF5F687B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221957-FA43-F0D0-6E09-33685045F8B3}"/>
              </a:ext>
            </a:extLst>
          </p:cNvPr>
          <p:cNvSpPr>
            <a:spLocks noGrp="1"/>
          </p:cNvSpPr>
          <p:nvPr>
            <p:ph type="sldNum" sz="quarter" idx="5"/>
          </p:nvPr>
        </p:nvSpPr>
        <p:spPr/>
        <p:txBody>
          <a:bodyPr/>
          <a:lstStyle/>
          <a:p>
            <a:fld id="{C89282DF-2F2D-41AF-B812-203ECF45D327}" type="slidenum">
              <a:rPr lang="en-US" smtClean="0"/>
              <a:t>9</a:t>
            </a:fld>
            <a:endParaRPr lang="en-US" dirty="0"/>
          </a:p>
        </p:txBody>
      </p:sp>
    </p:spTree>
    <p:extLst>
      <p:ext uri="{BB962C8B-B14F-4D97-AF65-F5344CB8AC3E}">
        <p14:creationId xmlns:p14="http://schemas.microsoft.com/office/powerpoint/2010/main" val="22125844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1026" name="Picture 2" descr="A landscape with trees and blue sky&#10;&#10;Description automatically generated with low confidence">
            <a:extLst>
              <a:ext uri="{FF2B5EF4-FFF2-40B4-BE49-F238E27FC236}">
                <a16:creationId xmlns:a16="http://schemas.microsoft.com/office/drawing/2014/main" id="{E661BB55-9F80-DD82-F4AE-B143E2AE1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708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54DE81-EFAC-01D2-2A9B-DD0F9FEF84DD}"/>
              </a:ext>
            </a:extLst>
          </p:cNvPr>
          <p:cNvSpPr>
            <a:spLocks noGrp="1" noRot="1" noMove="1" noResize="1" noEditPoints="1" noAdjustHandles="1" noChangeArrowheads="1" noChangeShapeType="1"/>
          </p:cNvSpPr>
          <p:nvPr>
            <p:ph type="ctrTitle" hasCustomPrompt="1"/>
          </p:nvPr>
        </p:nvSpPr>
        <p:spPr>
          <a:xfrm>
            <a:off x="401358" y="491821"/>
            <a:ext cx="11389283" cy="1171611"/>
          </a:xfrm>
        </p:spPr>
        <p:txBody>
          <a:bodyPr anchor="b">
            <a:normAutofit/>
          </a:bodyPr>
          <a:lstStyle>
            <a:lvl1pPr algn="l">
              <a:defRPr sz="4800"/>
            </a:lvl1pPr>
          </a:lstStyle>
          <a:p>
            <a:r>
              <a:rPr lang="en-US" dirty="0"/>
              <a:t>Click to add title</a:t>
            </a:r>
          </a:p>
        </p:txBody>
      </p:sp>
      <p:sp>
        <p:nvSpPr>
          <p:cNvPr id="3" name="Subtitle 2">
            <a:extLst>
              <a:ext uri="{FF2B5EF4-FFF2-40B4-BE49-F238E27FC236}">
                <a16:creationId xmlns:a16="http://schemas.microsoft.com/office/drawing/2014/main" id="{58DBC5CF-114A-321A-E68F-6C7ADDE5F13C}"/>
              </a:ext>
            </a:extLst>
          </p:cNvPr>
          <p:cNvSpPr>
            <a:spLocks noGrp="1" noRot="1" noMove="1" noResize="1" noEditPoints="1" noAdjustHandles="1" noChangeArrowheads="1" noChangeShapeType="1"/>
          </p:cNvSpPr>
          <p:nvPr>
            <p:ph type="subTitle" idx="1" hasCustomPrompt="1"/>
          </p:nvPr>
        </p:nvSpPr>
        <p:spPr>
          <a:xfrm>
            <a:off x="401358" y="1663432"/>
            <a:ext cx="9144000" cy="453431"/>
          </a:xfrm>
        </p:spPr>
        <p:txBody>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subtitle/date</a:t>
            </a:r>
          </a:p>
        </p:txBody>
      </p:sp>
      <p:pic>
        <p:nvPicPr>
          <p:cNvPr id="1028" name="Picture 4">
            <a:extLst>
              <a:ext uri="{FF2B5EF4-FFF2-40B4-BE49-F238E27FC236}">
                <a16:creationId xmlns:a16="http://schemas.microsoft.com/office/drawing/2014/main" id="{7B2B0226-A611-3C32-B7A3-037899F7D73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02119" y="4578048"/>
            <a:ext cx="3089881" cy="9166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DC666B6-8DF4-5E57-EB32-5511E9247D02}"/>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924525"/>
            <a:ext cx="5081551" cy="9557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a:extLst>
              <a:ext uri="{FF2B5EF4-FFF2-40B4-BE49-F238E27FC236}">
                <a16:creationId xmlns:a16="http://schemas.microsoft.com/office/drawing/2014/main" id="{8DC4A2E8-C6E7-34BA-0A1E-AE78376DF321}"/>
              </a:ext>
            </a:extLst>
          </p:cNvPr>
          <p:cNvSpPr txBox="1">
            <a:spLocks noGrp="1" noRot="1" noMove="1" noResize="1" noEditPoints="1" noAdjustHandles="1" noChangeArrowheads="1" noChangeShapeType="1"/>
          </p:cNvSpPr>
          <p:nvPr/>
        </p:nvSpPr>
        <p:spPr>
          <a:xfrm>
            <a:off x="4997791" y="5857025"/>
            <a:ext cx="7189124" cy="5822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500" i="1" dirty="0">
                <a:solidFill>
                  <a:schemeClr val="tx1">
                    <a:lumMod val="95000"/>
                    <a:lumOff val="5000"/>
                  </a:schemeClr>
                </a:solidFill>
                <a:effectLst/>
                <a:latin typeface="Poppins" pitchFamily="2" charset="77"/>
                <a:ea typeface="Calibri" panose="020F0502020204030204" pitchFamily="34" charset="0"/>
                <a:cs typeface="Poppins" pitchFamily="2" charset="77"/>
              </a:rPr>
              <a:t>We are leaders in the region to realize equity for all. Diversity, racial equity</a:t>
            </a:r>
            <a:r>
              <a:rPr lang="en-US" sz="1500" i="1" dirty="0">
                <a:solidFill>
                  <a:schemeClr val="tx1">
                    <a:lumMod val="95000"/>
                    <a:lumOff val="5000"/>
                  </a:schemeClr>
                </a:solidFill>
                <a:latin typeface="Poppins" pitchFamily="2" charset="77"/>
                <a:ea typeface="Calibri" panose="020F0502020204030204" pitchFamily="34" charset="0"/>
                <a:cs typeface="Poppins" pitchFamily="2" charset="77"/>
              </a:rPr>
              <a:t> </a:t>
            </a:r>
            <a:r>
              <a:rPr lang="en-US" sz="1500" i="1" dirty="0">
                <a:solidFill>
                  <a:schemeClr val="tx1">
                    <a:lumMod val="95000"/>
                    <a:lumOff val="5000"/>
                  </a:schemeClr>
                </a:solidFill>
                <a:effectLst/>
                <a:latin typeface="Poppins" pitchFamily="2" charset="77"/>
                <a:ea typeface="Calibri" panose="020F0502020204030204" pitchFamily="34" charset="0"/>
                <a:cs typeface="Poppins" pitchFamily="2" charset="77"/>
              </a:rPr>
              <a:t>and inclusion are integrated into how we carry out all our work. </a:t>
            </a:r>
          </a:p>
        </p:txBody>
      </p:sp>
      <p:sp>
        <p:nvSpPr>
          <p:cNvPr id="10" name="TextBox 2">
            <a:extLst>
              <a:ext uri="{FF2B5EF4-FFF2-40B4-BE49-F238E27FC236}">
                <a16:creationId xmlns:a16="http://schemas.microsoft.com/office/drawing/2014/main" id="{619CFE94-D5CC-41E3-8D28-9E808756A5D1}"/>
              </a:ext>
            </a:extLst>
          </p:cNvPr>
          <p:cNvSpPr txBox="1">
            <a:spLocks noGrp="1" noRot="1" noMove="1" noResize="1" noEditPoints="1" noAdjustHandles="1" noChangeArrowheads="1" noChangeShapeType="1"/>
          </p:cNvSpPr>
          <p:nvPr/>
        </p:nvSpPr>
        <p:spPr>
          <a:xfrm>
            <a:off x="5009366" y="6434402"/>
            <a:ext cx="1704313" cy="3231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009D92"/>
                </a:solidFill>
                <a:latin typeface="Poppins Medium" pitchFamily="2" charset="77"/>
                <a:cs typeface="Poppins Medium" pitchFamily="2" charset="77"/>
              </a:rPr>
              <a:t>psrc.org/equity</a:t>
            </a:r>
          </a:p>
        </p:txBody>
      </p:sp>
    </p:spTree>
    <p:extLst>
      <p:ext uri="{BB962C8B-B14F-4D97-AF65-F5344CB8AC3E}">
        <p14:creationId xmlns:p14="http://schemas.microsoft.com/office/powerpoint/2010/main" val="3560999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losing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B0DA8D-CE38-D927-9B67-845EBF2E269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848" b="8776"/>
          <a:stretch/>
        </p:blipFill>
        <p:spPr>
          <a:xfrm>
            <a:off x="0" y="0"/>
            <a:ext cx="12192000" cy="6936378"/>
          </a:xfrm>
          <a:prstGeom prst="rect">
            <a:avLst/>
          </a:prstGeom>
        </p:spPr>
      </p:pic>
      <p:sp>
        <p:nvSpPr>
          <p:cNvPr id="2" name="Slide Number Placeholder 5">
            <a:extLst>
              <a:ext uri="{FF2B5EF4-FFF2-40B4-BE49-F238E27FC236}">
                <a16:creationId xmlns:a16="http://schemas.microsoft.com/office/drawing/2014/main" id="{E79DA580-1AAE-2D39-95D1-F36EC3B272D2}"/>
              </a:ext>
            </a:extLst>
          </p:cNvPr>
          <p:cNvSpPr txBox="1">
            <a:spLocks/>
          </p:cNvSpPr>
          <p:nvPr/>
        </p:nvSpPr>
        <p:spPr>
          <a:xfrm>
            <a:off x="10561898" y="6387835"/>
            <a:ext cx="45892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7A161E-7FE9-324D-B1A3-BF3F7A54C6B3}" type="slidenum">
              <a:rPr lang="en-US" smtClean="0"/>
              <a:pPr/>
              <a:t>‹#›</a:t>
            </a:fld>
            <a:endParaRPr lang="en-US" dirty="0"/>
          </a:p>
        </p:txBody>
      </p:sp>
      <p:sp>
        <p:nvSpPr>
          <p:cNvPr id="9" name="Text Placeholder 12">
            <a:extLst>
              <a:ext uri="{FF2B5EF4-FFF2-40B4-BE49-F238E27FC236}">
                <a16:creationId xmlns:a16="http://schemas.microsoft.com/office/drawing/2014/main" id="{9C4E553A-0357-4995-E477-975E1CA08F8A}"/>
              </a:ext>
            </a:extLst>
          </p:cNvPr>
          <p:cNvSpPr>
            <a:spLocks noGrp="1"/>
          </p:cNvSpPr>
          <p:nvPr>
            <p:ph type="body" sz="quarter" idx="10" hasCustomPrompt="1"/>
          </p:nvPr>
        </p:nvSpPr>
        <p:spPr>
          <a:xfrm>
            <a:off x="692924" y="3664883"/>
            <a:ext cx="5268126" cy="981075"/>
          </a:xfrm>
        </p:spPr>
        <p:txBody>
          <a:bodyPr>
            <a:normAutofit/>
          </a:bodyPr>
          <a:lstStyle>
            <a:lvl1pPr marL="0" indent="0">
              <a:buNone/>
              <a:defRPr sz="4800" b="1">
                <a:solidFill>
                  <a:schemeClr val="bg1"/>
                </a:solidFill>
                <a:latin typeface="+mj-lt"/>
              </a:defRPr>
            </a:lvl1pPr>
          </a:lstStyle>
          <a:p>
            <a:pPr lvl="0"/>
            <a:r>
              <a:rPr lang="en-US" dirty="0"/>
              <a:t>Add a thank you</a:t>
            </a:r>
          </a:p>
        </p:txBody>
      </p:sp>
      <p:sp>
        <p:nvSpPr>
          <p:cNvPr id="10" name="Text Placeholder 15">
            <a:extLst>
              <a:ext uri="{FF2B5EF4-FFF2-40B4-BE49-F238E27FC236}">
                <a16:creationId xmlns:a16="http://schemas.microsoft.com/office/drawing/2014/main" id="{62963D28-F8E2-9FCC-ED7D-851D7ABDDF62}"/>
              </a:ext>
            </a:extLst>
          </p:cNvPr>
          <p:cNvSpPr>
            <a:spLocks noGrp="1"/>
          </p:cNvSpPr>
          <p:nvPr>
            <p:ph type="body" sz="quarter" idx="11" hasCustomPrompt="1"/>
          </p:nvPr>
        </p:nvSpPr>
        <p:spPr>
          <a:xfrm>
            <a:off x="692923" y="4737407"/>
            <a:ext cx="4465409" cy="1227138"/>
          </a:xfrm>
        </p:spPr>
        <p:txBody>
          <a:bodyPr>
            <a:normAutofit/>
          </a:bodyPr>
          <a:lstStyle>
            <a:lvl1pPr marL="0" indent="0">
              <a:buNone/>
              <a:defRPr sz="2400">
                <a:solidFill>
                  <a:schemeClr val="bg1"/>
                </a:solidFill>
              </a:defRPr>
            </a:lvl1pPr>
          </a:lstStyle>
          <a:p>
            <a:pPr lvl="0"/>
            <a:r>
              <a:rPr lang="en-US" dirty="0"/>
              <a:t>Click to add contact name, title and email</a:t>
            </a:r>
          </a:p>
        </p:txBody>
      </p:sp>
      <p:pic>
        <p:nvPicPr>
          <p:cNvPr id="5" name="Picture 4">
            <a:extLst>
              <a:ext uri="{FF2B5EF4-FFF2-40B4-BE49-F238E27FC236}">
                <a16:creationId xmlns:a16="http://schemas.microsoft.com/office/drawing/2014/main" id="{732C3402-0FE5-BBCC-C0BF-9072AAC729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4268" y="5372978"/>
            <a:ext cx="3403294" cy="1012062"/>
          </a:xfrm>
          <a:prstGeom prst="rect">
            <a:avLst/>
          </a:prstGeom>
        </p:spPr>
      </p:pic>
    </p:spTree>
    <p:extLst>
      <p:ext uri="{BB962C8B-B14F-4D97-AF65-F5344CB8AC3E}">
        <p14:creationId xmlns:p14="http://schemas.microsoft.com/office/powerpoint/2010/main" val="1199772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7D55E81-D444-14A3-5F84-D2C0A5F08F8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708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54DE81-EFAC-01D2-2A9B-DD0F9FEF84DD}"/>
              </a:ext>
            </a:extLst>
          </p:cNvPr>
          <p:cNvSpPr>
            <a:spLocks noGrp="1" noRot="1" noMove="1" noResize="1" noEditPoints="1" noAdjustHandles="1" noChangeArrowheads="1" noChangeShapeType="1"/>
          </p:cNvSpPr>
          <p:nvPr>
            <p:ph type="ctrTitle" hasCustomPrompt="1"/>
          </p:nvPr>
        </p:nvSpPr>
        <p:spPr>
          <a:xfrm>
            <a:off x="401358" y="491821"/>
            <a:ext cx="11389283" cy="1171611"/>
          </a:xfrm>
        </p:spPr>
        <p:txBody>
          <a:bodyPr anchor="b">
            <a:normAutofit/>
          </a:bodyPr>
          <a:lstStyle>
            <a:lvl1pPr algn="l">
              <a:defRPr sz="4800"/>
            </a:lvl1pPr>
          </a:lstStyle>
          <a:p>
            <a:r>
              <a:rPr lang="en-US" dirty="0"/>
              <a:t>Click to add title</a:t>
            </a:r>
          </a:p>
        </p:txBody>
      </p:sp>
      <p:sp>
        <p:nvSpPr>
          <p:cNvPr id="3" name="Subtitle 2">
            <a:extLst>
              <a:ext uri="{FF2B5EF4-FFF2-40B4-BE49-F238E27FC236}">
                <a16:creationId xmlns:a16="http://schemas.microsoft.com/office/drawing/2014/main" id="{58DBC5CF-114A-321A-E68F-6C7ADDE5F13C}"/>
              </a:ext>
            </a:extLst>
          </p:cNvPr>
          <p:cNvSpPr>
            <a:spLocks noGrp="1" noRot="1" noMove="1" noResize="1" noEditPoints="1" noAdjustHandles="1" noChangeArrowheads="1" noChangeShapeType="1"/>
          </p:cNvSpPr>
          <p:nvPr>
            <p:ph type="subTitle" idx="1" hasCustomPrompt="1"/>
          </p:nvPr>
        </p:nvSpPr>
        <p:spPr>
          <a:xfrm>
            <a:off x="401358" y="1663432"/>
            <a:ext cx="9144000" cy="453431"/>
          </a:xfrm>
        </p:spPr>
        <p:txBody>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subtitle/date</a:t>
            </a:r>
          </a:p>
        </p:txBody>
      </p:sp>
      <p:pic>
        <p:nvPicPr>
          <p:cNvPr id="1028" name="Picture 4">
            <a:extLst>
              <a:ext uri="{FF2B5EF4-FFF2-40B4-BE49-F238E27FC236}">
                <a16:creationId xmlns:a16="http://schemas.microsoft.com/office/drawing/2014/main" id="{7B2B0226-A611-3C32-B7A3-037899F7D73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02119" y="4578048"/>
            <a:ext cx="3089881" cy="9166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DC666B6-8DF4-5E57-EB32-5511E9247D02}"/>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924525"/>
            <a:ext cx="5081551" cy="9557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a:extLst>
              <a:ext uri="{FF2B5EF4-FFF2-40B4-BE49-F238E27FC236}">
                <a16:creationId xmlns:a16="http://schemas.microsoft.com/office/drawing/2014/main" id="{8DC4A2E8-C6E7-34BA-0A1E-AE78376DF321}"/>
              </a:ext>
            </a:extLst>
          </p:cNvPr>
          <p:cNvSpPr txBox="1">
            <a:spLocks noGrp="1" noRot="1" noMove="1" noResize="1" noEditPoints="1" noAdjustHandles="1" noChangeArrowheads="1" noChangeShapeType="1"/>
          </p:cNvSpPr>
          <p:nvPr/>
        </p:nvSpPr>
        <p:spPr>
          <a:xfrm>
            <a:off x="4997791" y="5857025"/>
            <a:ext cx="7189124" cy="5822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500" i="1" dirty="0">
                <a:solidFill>
                  <a:schemeClr val="tx1">
                    <a:lumMod val="95000"/>
                    <a:lumOff val="5000"/>
                  </a:schemeClr>
                </a:solidFill>
                <a:effectLst/>
                <a:latin typeface="Poppins" pitchFamily="2" charset="77"/>
                <a:ea typeface="Calibri" panose="020F0502020204030204" pitchFamily="34" charset="0"/>
                <a:cs typeface="Poppins" pitchFamily="2" charset="77"/>
              </a:rPr>
              <a:t>We are leaders in the region to realize equity for all. Diversity, racial equity</a:t>
            </a:r>
            <a:r>
              <a:rPr lang="en-US" sz="1500" i="1" dirty="0">
                <a:solidFill>
                  <a:schemeClr val="tx1">
                    <a:lumMod val="95000"/>
                    <a:lumOff val="5000"/>
                  </a:schemeClr>
                </a:solidFill>
                <a:latin typeface="Poppins" pitchFamily="2" charset="77"/>
                <a:ea typeface="Calibri" panose="020F0502020204030204" pitchFamily="34" charset="0"/>
                <a:cs typeface="Poppins" pitchFamily="2" charset="77"/>
              </a:rPr>
              <a:t> </a:t>
            </a:r>
            <a:r>
              <a:rPr lang="en-US" sz="1500" i="1" dirty="0">
                <a:solidFill>
                  <a:schemeClr val="tx1">
                    <a:lumMod val="95000"/>
                    <a:lumOff val="5000"/>
                  </a:schemeClr>
                </a:solidFill>
                <a:effectLst/>
                <a:latin typeface="Poppins" pitchFamily="2" charset="77"/>
                <a:ea typeface="Calibri" panose="020F0502020204030204" pitchFamily="34" charset="0"/>
                <a:cs typeface="Poppins" pitchFamily="2" charset="77"/>
              </a:rPr>
              <a:t>and inclusion are integrated into how we carry out all our work. </a:t>
            </a:r>
          </a:p>
        </p:txBody>
      </p:sp>
      <p:sp>
        <p:nvSpPr>
          <p:cNvPr id="10" name="TextBox 2">
            <a:extLst>
              <a:ext uri="{FF2B5EF4-FFF2-40B4-BE49-F238E27FC236}">
                <a16:creationId xmlns:a16="http://schemas.microsoft.com/office/drawing/2014/main" id="{619CFE94-D5CC-41E3-8D28-9E808756A5D1}"/>
              </a:ext>
            </a:extLst>
          </p:cNvPr>
          <p:cNvSpPr txBox="1">
            <a:spLocks noGrp="1" noRot="1" noMove="1" noResize="1" noEditPoints="1" noAdjustHandles="1" noChangeArrowheads="1" noChangeShapeType="1"/>
          </p:cNvSpPr>
          <p:nvPr/>
        </p:nvSpPr>
        <p:spPr>
          <a:xfrm>
            <a:off x="5009366" y="6434402"/>
            <a:ext cx="1704313" cy="3231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009D92"/>
                </a:solidFill>
                <a:latin typeface="Poppins Medium" pitchFamily="2" charset="77"/>
                <a:cs typeface="Poppins Medium" pitchFamily="2" charset="77"/>
              </a:rPr>
              <a:t>psrc.org/equity</a:t>
            </a:r>
          </a:p>
        </p:txBody>
      </p:sp>
    </p:spTree>
    <p:extLst>
      <p:ext uri="{BB962C8B-B14F-4D97-AF65-F5344CB8AC3E}">
        <p14:creationId xmlns:p14="http://schemas.microsoft.com/office/powerpoint/2010/main" val="3084374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Body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1B93FB-F738-6DE8-AB7C-41E17B4807BA}"/>
              </a:ext>
            </a:extLst>
          </p:cNvPr>
          <p:cNvSpPr>
            <a:spLocks noGrp="1" noRot="1" noMove="1" noResize="1" noEditPoints="1" noAdjustHandles="1" noChangeArrowheads="1" noChangeShapeType="1"/>
          </p:cNvSpPr>
          <p:nvPr/>
        </p:nvSpPr>
        <p:spPr>
          <a:xfrm>
            <a:off x="0" y="-59180"/>
            <a:ext cx="12192000" cy="1038225"/>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E9908E0-2B84-E0C9-D6A4-8ADADE29461A}"/>
              </a:ext>
            </a:extLst>
          </p:cNvPr>
          <p:cNvSpPr>
            <a:spLocks noGrp="1"/>
          </p:cNvSpPr>
          <p:nvPr>
            <p:ph type="title" hasCustomPrompt="1"/>
          </p:nvPr>
        </p:nvSpPr>
        <p:spPr>
          <a:xfrm>
            <a:off x="189478" y="233043"/>
            <a:ext cx="10515600" cy="610473"/>
          </a:xfrm>
        </p:spPr>
        <p:txBody>
          <a:bodyPr>
            <a:normAutofit/>
          </a:bodyPr>
          <a:lstStyle>
            <a:lvl1pPr>
              <a:defRPr sz="3500"/>
            </a:lvl1pPr>
          </a:lstStyle>
          <a:p>
            <a:r>
              <a:rPr lang="en-US" dirty="0"/>
              <a:t>Click to add title</a:t>
            </a:r>
          </a:p>
        </p:txBody>
      </p:sp>
      <p:sp>
        <p:nvSpPr>
          <p:cNvPr id="6" name="Slide Number Placeholder 5">
            <a:extLst>
              <a:ext uri="{FF2B5EF4-FFF2-40B4-BE49-F238E27FC236}">
                <a16:creationId xmlns:a16="http://schemas.microsoft.com/office/drawing/2014/main" id="{0DCAC9EB-F72D-7916-1B22-D9D04C0F7683}"/>
              </a:ext>
            </a:extLst>
          </p:cNvPr>
          <p:cNvSpPr>
            <a:spLocks noGrp="1"/>
          </p:cNvSpPr>
          <p:nvPr>
            <p:ph type="sldNum" sz="quarter" idx="12"/>
          </p:nvPr>
        </p:nvSpPr>
        <p:spPr>
          <a:xfrm>
            <a:off x="10567018" y="6259832"/>
            <a:ext cx="526420" cy="365125"/>
          </a:xfrm>
        </p:spPr>
        <p:txBody>
          <a:bodyPr/>
          <a:lstStyle/>
          <a:p>
            <a:fld id="{577A161E-7FE9-324D-B1A3-BF3F7A54C6B3}" type="slidenum">
              <a:rPr lang="en-US" smtClean="0"/>
              <a:t>‹#›</a:t>
            </a:fld>
            <a:endParaRPr lang="en-US" dirty="0"/>
          </a:p>
        </p:txBody>
      </p:sp>
      <p:pic>
        <p:nvPicPr>
          <p:cNvPr id="2050" name="Picture 2">
            <a:extLst>
              <a:ext uri="{FF2B5EF4-FFF2-40B4-BE49-F238E27FC236}">
                <a16:creationId xmlns:a16="http://schemas.microsoft.com/office/drawing/2014/main" id="{F60DCB35-F7B5-BB0B-B9AD-109D5F52BC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331534" y="6134008"/>
            <a:ext cx="718957" cy="6077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1">
            <a:extLst>
              <a:ext uri="{FF2B5EF4-FFF2-40B4-BE49-F238E27FC236}">
                <a16:creationId xmlns:a16="http://schemas.microsoft.com/office/drawing/2014/main" id="{D836233F-95C0-FBC8-3A1F-29488004B620}"/>
              </a:ext>
            </a:extLst>
          </p:cNvPr>
          <p:cNvSpPr>
            <a:spLocks noGrp="1"/>
          </p:cNvSpPr>
          <p:nvPr>
            <p:ph type="body" sz="quarter" idx="13" hasCustomPrompt="1"/>
          </p:nvPr>
        </p:nvSpPr>
        <p:spPr>
          <a:xfrm>
            <a:off x="376238" y="1500188"/>
            <a:ext cx="10182225" cy="4633912"/>
          </a:xfrm>
        </p:spPr>
        <p:txBody>
          <a:bodyPr>
            <a:normAutofit/>
          </a:bodyPr>
          <a:lstStyle>
            <a:lvl1pPr marL="0" indent="0">
              <a:buNone/>
              <a:defRPr sz="2400"/>
            </a:lvl1pPr>
          </a:lstStyle>
          <a:p>
            <a:pPr lvl="0"/>
            <a:r>
              <a:rPr lang="en-US" dirty="0"/>
              <a:t>Click to add text</a:t>
            </a:r>
          </a:p>
        </p:txBody>
      </p:sp>
    </p:spTree>
    <p:extLst>
      <p:ext uri="{BB962C8B-B14F-4D97-AF65-F5344CB8AC3E}">
        <p14:creationId xmlns:p14="http://schemas.microsoft.com/office/powerpoint/2010/main" val="4158933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Photo (Lef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21F042-DB0B-98E4-A174-3D9D547AB572}"/>
              </a:ext>
            </a:extLst>
          </p:cNvPr>
          <p:cNvSpPr/>
          <p:nvPr/>
        </p:nvSpPr>
        <p:spPr>
          <a:xfrm>
            <a:off x="0" y="-59180"/>
            <a:ext cx="12192000" cy="1038225"/>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itle 1">
            <a:extLst>
              <a:ext uri="{FF2B5EF4-FFF2-40B4-BE49-F238E27FC236}">
                <a16:creationId xmlns:a16="http://schemas.microsoft.com/office/drawing/2014/main" id="{37373B09-1303-B391-17F5-85BA4985B8AB}"/>
              </a:ext>
            </a:extLst>
          </p:cNvPr>
          <p:cNvSpPr>
            <a:spLocks noGrp="1"/>
          </p:cNvSpPr>
          <p:nvPr>
            <p:ph type="title" hasCustomPrompt="1"/>
          </p:nvPr>
        </p:nvSpPr>
        <p:spPr>
          <a:xfrm>
            <a:off x="189478" y="233043"/>
            <a:ext cx="10515600" cy="610473"/>
          </a:xfrm>
        </p:spPr>
        <p:txBody>
          <a:bodyPr>
            <a:normAutofit/>
          </a:bodyPr>
          <a:lstStyle>
            <a:lvl1pPr>
              <a:defRPr sz="3500"/>
            </a:lvl1pPr>
          </a:lstStyle>
          <a:p>
            <a:r>
              <a:rPr lang="en-US" dirty="0"/>
              <a:t>Click to add title</a:t>
            </a:r>
          </a:p>
        </p:txBody>
      </p:sp>
      <p:sp>
        <p:nvSpPr>
          <p:cNvPr id="11" name="Picture Placeholder 2">
            <a:extLst>
              <a:ext uri="{FF2B5EF4-FFF2-40B4-BE49-F238E27FC236}">
                <a16:creationId xmlns:a16="http://schemas.microsoft.com/office/drawing/2014/main" id="{388138DB-FF7B-976A-BF60-66D764563818}"/>
              </a:ext>
            </a:extLst>
          </p:cNvPr>
          <p:cNvSpPr>
            <a:spLocks noGrp="1"/>
          </p:cNvSpPr>
          <p:nvPr>
            <p:ph type="pic" idx="1"/>
          </p:nvPr>
        </p:nvSpPr>
        <p:spPr>
          <a:xfrm>
            <a:off x="0" y="979045"/>
            <a:ext cx="6365358" cy="58789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13" name="Picture 2">
            <a:extLst>
              <a:ext uri="{FF2B5EF4-FFF2-40B4-BE49-F238E27FC236}">
                <a16:creationId xmlns:a16="http://schemas.microsoft.com/office/drawing/2014/main" id="{05E39EBB-9242-8F81-54D0-5F856C30DBE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331534" y="6134008"/>
            <a:ext cx="718957" cy="607778"/>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6">
            <a:extLst>
              <a:ext uri="{FF2B5EF4-FFF2-40B4-BE49-F238E27FC236}">
                <a16:creationId xmlns:a16="http://schemas.microsoft.com/office/drawing/2014/main" id="{84EB7CD7-9D29-6B9C-FE72-59B5BEB96752}"/>
              </a:ext>
            </a:extLst>
          </p:cNvPr>
          <p:cNvSpPr>
            <a:spLocks noGrp="1"/>
          </p:cNvSpPr>
          <p:nvPr>
            <p:ph type="body" sz="quarter" idx="14" hasCustomPrompt="1"/>
          </p:nvPr>
        </p:nvSpPr>
        <p:spPr>
          <a:xfrm>
            <a:off x="7212013" y="2246313"/>
            <a:ext cx="4175125" cy="2365375"/>
          </a:xfrm>
        </p:spPr>
        <p:txBody>
          <a:bodyPr>
            <a:normAutofit/>
          </a:bodyPr>
          <a:lstStyle>
            <a:lvl1pPr marL="0" indent="0">
              <a:buNone/>
              <a:defRPr sz="2400"/>
            </a:lvl1pPr>
          </a:lstStyle>
          <a:p>
            <a:pPr lvl="0"/>
            <a:r>
              <a:rPr lang="en-US" dirty="0"/>
              <a:t>Click to add text</a:t>
            </a:r>
          </a:p>
        </p:txBody>
      </p:sp>
      <p:sp>
        <p:nvSpPr>
          <p:cNvPr id="2" name="Slide Number Placeholder 5">
            <a:extLst>
              <a:ext uri="{FF2B5EF4-FFF2-40B4-BE49-F238E27FC236}">
                <a16:creationId xmlns:a16="http://schemas.microsoft.com/office/drawing/2014/main" id="{39F3A8EC-D646-E3FA-3B04-843308865925}"/>
              </a:ext>
            </a:extLst>
          </p:cNvPr>
          <p:cNvSpPr>
            <a:spLocks noGrp="1"/>
          </p:cNvSpPr>
          <p:nvPr>
            <p:ph type="sldNum" sz="quarter" idx="12"/>
          </p:nvPr>
        </p:nvSpPr>
        <p:spPr>
          <a:xfrm>
            <a:off x="10567018" y="6259832"/>
            <a:ext cx="526420" cy="365125"/>
          </a:xfrm>
        </p:spPr>
        <p:txBody>
          <a:bodyPr/>
          <a:lstStyle/>
          <a:p>
            <a:fld id="{577A161E-7FE9-324D-B1A3-BF3F7A54C6B3}" type="slidenum">
              <a:rPr lang="en-US" smtClean="0"/>
              <a:t>‹#›</a:t>
            </a:fld>
            <a:endParaRPr lang="en-US" dirty="0"/>
          </a:p>
        </p:txBody>
      </p:sp>
    </p:spTree>
    <p:extLst>
      <p:ext uri="{BB962C8B-B14F-4D97-AF65-F5344CB8AC3E}">
        <p14:creationId xmlns:p14="http://schemas.microsoft.com/office/powerpoint/2010/main" val="80715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Photo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5FB9BE-267B-DAB0-D8D6-95310EA99792}"/>
              </a:ext>
            </a:extLst>
          </p:cNvPr>
          <p:cNvSpPr/>
          <p:nvPr/>
        </p:nvSpPr>
        <p:spPr>
          <a:xfrm>
            <a:off x="0" y="-59180"/>
            <a:ext cx="12192000" cy="1038225"/>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itle 1">
            <a:extLst>
              <a:ext uri="{FF2B5EF4-FFF2-40B4-BE49-F238E27FC236}">
                <a16:creationId xmlns:a16="http://schemas.microsoft.com/office/drawing/2014/main" id="{6F6F898A-2DB8-CA96-628B-238A257BB295}"/>
              </a:ext>
            </a:extLst>
          </p:cNvPr>
          <p:cNvSpPr>
            <a:spLocks noGrp="1"/>
          </p:cNvSpPr>
          <p:nvPr>
            <p:ph type="title" hasCustomPrompt="1"/>
          </p:nvPr>
        </p:nvSpPr>
        <p:spPr>
          <a:xfrm>
            <a:off x="189478" y="233043"/>
            <a:ext cx="10515600" cy="610473"/>
          </a:xfrm>
        </p:spPr>
        <p:txBody>
          <a:bodyPr>
            <a:normAutofit/>
          </a:bodyPr>
          <a:lstStyle>
            <a:lvl1pPr>
              <a:defRPr sz="3500"/>
            </a:lvl1pPr>
          </a:lstStyle>
          <a:p>
            <a:r>
              <a:rPr lang="en-US" dirty="0"/>
              <a:t>Click to add title</a:t>
            </a:r>
          </a:p>
        </p:txBody>
      </p:sp>
      <p:sp>
        <p:nvSpPr>
          <p:cNvPr id="12" name="Picture Placeholder 2">
            <a:extLst>
              <a:ext uri="{FF2B5EF4-FFF2-40B4-BE49-F238E27FC236}">
                <a16:creationId xmlns:a16="http://schemas.microsoft.com/office/drawing/2014/main" id="{E2822151-08CB-56E1-F760-85ED67A98588}"/>
              </a:ext>
            </a:extLst>
          </p:cNvPr>
          <p:cNvSpPr>
            <a:spLocks noGrp="1"/>
          </p:cNvSpPr>
          <p:nvPr>
            <p:ph type="pic" idx="1"/>
          </p:nvPr>
        </p:nvSpPr>
        <p:spPr>
          <a:xfrm>
            <a:off x="5819553" y="979046"/>
            <a:ext cx="6372447" cy="58789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14" name="Picture 2">
            <a:extLst>
              <a:ext uri="{FF2B5EF4-FFF2-40B4-BE49-F238E27FC236}">
                <a16:creationId xmlns:a16="http://schemas.microsoft.com/office/drawing/2014/main" id="{84454BCC-53E1-93EA-FC63-B8F967B8EC0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331534" y="6134008"/>
            <a:ext cx="718957" cy="60777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a:extLst>
              <a:ext uri="{FF2B5EF4-FFF2-40B4-BE49-F238E27FC236}">
                <a16:creationId xmlns:a16="http://schemas.microsoft.com/office/drawing/2014/main" id="{2057B9B5-1808-2B0A-AC20-240DF4B67539}"/>
              </a:ext>
            </a:extLst>
          </p:cNvPr>
          <p:cNvSpPr>
            <a:spLocks noGrp="1"/>
          </p:cNvSpPr>
          <p:nvPr>
            <p:ph type="body" sz="quarter" idx="14" hasCustomPrompt="1"/>
          </p:nvPr>
        </p:nvSpPr>
        <p:spPr>
          <a:xfrm>
            <a:off x="748627" y="2740725"/>
            <a:ext cx="4175125" cy="2365375"/>
          </a:xfrm>
        </p:spPr>
        <p:txBody>
          <a:bodyPr>
            <a:normAutofit/>
          </a:bodyPr>
          <a:lstStyle>
            <a:lvl1pPr marL="0" indent="0">
              <a:buNone/>
              <a:defRPr sz="2400"/>
            </a:lvl1pPr>
          </a:lstStyle>
          <a:p>
            <a:pPr lvl="0"/>
            <a:r>
              <a:rPr lang="en-US" dirty="0"/>
              <a:t>Click to add text</a:t>
            </a:r>
          </a:p>
        </p:txBody>
      </p:sp>
      <p:sp>
        <p:nvSpPr>
          <p:cNvPr id="2" name="Slide Number Placeholder 5">
            <a:extLst>
              <a:ext uri="{FF2B5EF4-FFF2-40B4-BE49-F238E27FC236}">
                <a16:creationId xmlns:a16="http://schemas.microsoft.com/office/drawing/2014/main" id="{04B596F8-A0C8-04F4-2F54-E50F560A6E8C}"/>
              </a:ext>
            </a:extLst>
          </p:cNvPr>
          <p:cNvSpPr>
            <a:spLocks noGrp="1"/>
          </p:cNvSpPr>
          <p:nvPr>
            <p:ph type="sldNum" sz="quarter" idx="12"/>
          </p:nvPr>
        </p:nvSpPr>
        <p:spPr>
          <a:xfrm>
            <a:off x="10567018" y="6259832"/>
            <a:ext cx="526420" cy="365125"/>
          </a:xfrm>
        </p:spPr>
        <p:txBody>
          <a:bodyPr/>
          <a:lstStyle/>
          <a:p>
            <a:fld id="{577A161E-7FE9-324D-B1A3-BF3F7A54C6B3}" type="slidenum">
              <a:rPr lang="en-US" smtClean="0"/>
              <a:t>‹#›</a:t>
            </a:fld>
            <a:endParaRPr lang="en-US" dirty="0"/>
          </a:p>
        </p:txBody>
      </p:sp>
    </p:spTree>
    <p:extLst>
      <p:ext uri="{BB962C8B-B14F-4D97-AF65-F5344CB8AC3E}">
        <p14:creationId xmlns:p14="http://schemas.microsoft.com/office/powerpoint/2010/main" val="2677914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hart (center)">
    <p:spTree>
      <p:nvGrpSpPr>
        <p:cNvPr id="1" name=""/>
        <p:cNvGrpSpPr/>
        <p:nvPr/>
      </p:nvGrpSpPr>
      <p:grpSpPr>
        <a:xfrm>
          <a:off x="0" y="0"/>
          <a:ext cx="0" cy="0"/>
          <a:chOff x="0" y="0"/>
          <a:chExt cx="0" cy="0"/>
        </a:xfrm>
      </p:grpSpPr>
      <p:sp>
        <p:nvSpPr>
          <p:cNvPr id="21" name="Chart Placeholder 20">
            <a:extLst>
              <a:ext uri="{FF2B5EF4-FFF2-40B4-BE49-F238E27FC236}">
                <a16:creationId xmlns:a16="http://schemas.microsoft.com/office/drawing/2014/main" id="{0F32A192-37A8-BA34-9142-78E917158FD3}"/>
              </a:ext>
            </a:extLst>
          </p:cNvPr>
          <p:cNvSpPr>
            <a:spLocks noGrp="1"/>
          </p:cNvSpPr>
          <p:nvPr>
            <p:ph type="chart" sz="quarter" idx="14" hasCustomPrompt="1"/>
          </p:nvPr>
        </p:nvSpPr>
        <p:spPr>
          <a:xfrm>
            <a:off x="2691124" y="1984959"/>
            <a:ext cx="6230937" cy="4452938"/>
          </a:xfrm>
        </p:spPr>
        <p:txBody>
          <a:bodyPr/>
          <a:lstStyle>
            <a:lvl1pPr marL="0" indent="0">
              <a:buNone/>
              <a:defRPr/>
            </a:lvl1pPr>
          </a:lstStyle>
          <a:p>
            <a:r>
              <a:rPr lang="en-US" dirty="0"/>
              <a:t>Click to add chart</a:t>
            </a:r>
          </a:p>
        </p:txBody>
      </p:sp>
      <p:sp>
        <p:nvSpPr>
          <p:cNvPr id="13" name="Rectangle 12">
            <a:extLst>
              <a:ext uri="{FF2B5EF4-FFF2-40B4-BE49-F238E27FC236}">
                <a16:creationId xmlns:a16="http://schemas.microsoft.com/office/drawing/2014/main" id="{A8F04AE6-67F4-68C7-8C99-6E1CE138907F}"/>
              </a:ext>
            </a:extLst>
          </p:cNvPr>
          <p:cNvSpPr/>
          <p:nvPr/>
        </p:nvSpPr>
        <p:spPr>
          <a:xfrm>
            <a:off x="0" y="-59180"/>
            <a:ext cx="12192000" cy="1038225"/>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itle 1">
            <a:extLst>
              <a:ext uri="{FF2B5EF4-FFF2-40B4-BE49-F238E27FC236}">
                <a16:creationId xmlns:a16="http://schemas.microsoft.com/office/drawing/2014/main" id="{FB92497A-FD01-D2CA-FCB6-3CCA25D0F1A9}"/>
              </a:ext>
            </a:extLst>
          </p:cNvPr>
          <p:cNvSpPr>
            <a:spLocks noGrp="1"/>
          </p:cNvSpPr>
          <p:nvPr>
            <p:ph type="title" hasCustomPrompt="1"/>
          </p:nvPr>
        </p:nvSpPr>
        <p:spPr>
          <a:xfrm>
            <a:off x="189478" y="233043"/>
            <a:ext cx="10515600" cy="610473"/>
          </a:xfrm>
        </p:spPr>
        <p:txBody>
          <a:bodyPr>
            <a:normAutofit/>
          </a:bodyPr>
          <a:lstStyle>
            <a:lvl1pPr>
              <a:defRPr sz="3500"/>
            </a:lvl1pPr>
          </a:lstStyle>
          <a:p>
            <a:r>
              <a:rPr lang="en-US" dirty="0"/>
              <a:t>Click to add title</a:t>
            </a:r>
          </a:p>
        </p:txBody>
      </p:sp>
      <p:pic>
        <p:nvPicPr>
          <p:cNvPr id="16" name="Picture 2">
            <a:extLst>
              <a:ext uri="{FF2B5EF4-FFF2-40B4-BE49-F238E27FC236}">
                <a16:creationId xmlns:a16="http://schemas.microsoft.com/office/drawing/2014/main" id="{3F039EAB-BA68-F5B6-83C2-C6955C5BCE4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331534" y="6134008"/>
            <a:ext cx="718957" cy="607778"/>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5">
            <a:extLst>
              <a:ext uri="{FF2B5EF4-FFF2-40B4-BE49-F238E27FC236}">
                <a16:creationId xmlns:a16="http://schemas.microsoft.com/office/drawing/2014/main" id="{F5BE88AA-C902-7117-384C-B2A8CA081896}"/>
              </a:ext>
            </a:extLst>
          </p:cNvPr>
          <p:cNvSpPr>
            <a:spLocks noGrp="1"/>
          </p:cNvSpPr>
          <p:nvPr>
            <p:ph type="body" sz="quarter" idx="13" hasCustomPrompt="1"/>
          </p:nvPr>
        </p:nvSpPr>
        <p:spPr>
          <a:xfrm>
            <a:off x="-103" y="6495749"/>
            <a:ext cx="3629231" cy="323165"/>
          </a:xfrm>
        </p:spPr>
        <p:txBody>
          <a:bodyPr>
            <a:normAutofit/>
          </a:bodyPr>
          <a:lstStyle>
            <a:lvl1pPr marL="0" indent="0">
              <a:buNone/>
              <a:defRPr sz="1500"/>
            </a:lvl1pPr>
          </a:lstStyle>
          <a:p>
            <a:pPr lvl="0"/>
            <a:r>
              <a:rPr lang="en-US" dirty="0"/>
              <a:t>Click to add citation</a:t>
            </a:r>
          </a:p>
        </p:txBody>
      </p:sp>
      <p:sp>
        <p:nvSpPr>
          <p:cNvPr id="22" name="Text Placeholder 16">
            <a:extLst>
              <a:ext uri="{FF2B5EF4-FFF2-40B4-BE49-F238E27FC236}">
                <a16:creationId xmlns:a16="http://schemas.microsoft.com/office/drawing/2014/main" id="{CB9A1EA0-6545-B015-83F9-1D2DED37B797}"/>
              </a:ext>
            </a:extLst>
          </p:cNvPr>
          <p:cNvSpPr>
            <a:spLocks noGrp="1"/>
          </p:cNvSpPr>
          <p:nvPr>
            <p:ph type="body" sz="quarter" idx="15" hasCustomPrompt="1"/>
          </p:nvPr>
        </p:nvSpPr>
        <p:spPr>
          <a:xfrm>
            <a:off x="2691124" y="1386463"/>
            <a:ext cx="6230937" cy="365125"/>
          </a:xfrm>
        </p:spPr>
        <p:txBody>
          <a:bodyPr>
            <a:noAutofit/>
          </a:bodyPr>
          <a:lstStyle>
            <a:lvl1pPr marL="0" indent="0">
              <a:buNone/>
              <a:defRPr sz="2400">
                <a:latin typeface="+mj-lt"/>
              </a:defRPr>
            </a:lvl1pPr>
          </a:lstStyle>
          <a:p>
            <a:pPr lvl="0"/>
            <a:r>
              <a:rPr lang="en-US" dirty="0"/>
              <a:t>Click to add text</a:t>
            </a:r>
          </a:p>
        </p:txBody>
      </p:sp>
      <p:sp>
        <p:nvSpPr>
          <p:cNvPr id="2" name="Slide Number Placeholder 5">
            <a:extLst>
              <a:ext uri="{FF2B5EF4-FFF2-40B4-BE49-F238E27FC236}">
                <a16:creationId xmlns:a16="http://schemas.microsoft.com/office/drawing/2014/main" id="{CF8030ED-F1B9-460C-E66B-B563E7812769}"/>
              </a:ext>
            </a:extLst>
          </p:cNvPr>
          <p:cNvSpPr>
            <a:spLocks noGrp="1"/>
          </p:cNvSpPr>
          <p:nvPr>
            <p:ph type="sldNum" sz="quarter" idx="12"/>
          </p:nvPr>
        </p:nvSpPr>
        <p:spPr>
          <a:xfrm>
            <a:off x="10567018" y="6259832"/>
            <a:ext cx="526420" cy="365125"/>
          </a:xfrm>
        </p:spPr>
        <p:txBody>
          <a:bodyPr/>
          <a:lstStyle/>
          <a:p>
            <a:fld id="{577A161E-7FE9-324D-B1A3-BF3F7A54C6B3}" type="slidenum">
              <a:rPr lang="en-US" smtClean="0"/>
              <a:t>‹#›</a:t>
            </a:fld>
            <a:endParaRPr lang="en-US" dirty="0"/>
          </a:p>
        </p:txBody>
      </p:sp>
    </p:spTree>
    <p:extLst>
      <p:ext uri="{BB962C8B-B14F-4D97-AF65-F5344CB8AC3E}">
        <p14:creationId xmlns:p14="http://schemas.microsoft.com/office/powerpoint/2010/main" val="206136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hart (RIght)">
    <p:spTree>
      <p:nvGrpSpPr>
        <p:cNvPr id="1" name=""/>
        <p:cNvGrpSpPr/>
        <p:nvPr/>
      </p:nvGrpSpPr>
      <p:grpSpPr>
        <a:xfrm>
          <a:off x="0" y="0"/>
          <a:ext cx="0" cy="0"/>
          <a:chOff x="0" y="0"/>
          <a:chExt cx="0" cy="0"/>
        </a:xfrm>
      </p:grpSpPr>
      <p:sp>
        <p:nvSpPr>
          <p:cNvPr id="14" name="Chart Placeholder 13">
            <a:extLst>
              <a:ext uri="{FF2B5EF4-FFF2-40B4-BE49-F238E27FC236}">
                <a16:creationId xmlns:a16="http://schemas.microsoft.com/office/drawing/2014/main" id="{E611CA78-A355-8DCA-B484-77A72DA724FC}"/>
              </a:ext>
            </a:extLst>
          </p:cNvPr>
          <p:cNvSpPr>
            <a:spLocks noGrp="1"/>
          </p:cNvSpPr>
          <p:nvPr>
            <p:ph type="chart" sz="quarter" idx="10"/>
          </p:nvPr>
        </p:nvSpPr>
        <p:spPr>
          <a:xfrm>
            <a:off x="4702175" y="1409700"/>
            <a:ext cx="5746750" cy="4918075"/>
          </a:xfrm>
        </p:spPr>
        <p:txBody>
          <a:bodyPr/>
          <a:lstStyle>
            <a:lvl1pPr marL="0" indent="0">
              <a:buNone/>
              <a:defRPr/>
            </a:lvl1pPr>
          </a:lstStyle>
          <a:p>
            <a:r>
              <a:rPr lang="en-US"/>
              <a:t>Click icon to add chart</a:t>
            </a:r>
            <a:endParaRPr lang="en-US" dirty="0"/>
          </a:p>
        </p:txBody>
      </p:sp>
      <p:sp>
        <p:nvSpPr>
          <p:cNvPr id="7" name="Rectangle 6">
            <a:extLst>
              <a:ext uri="{FF2B5EF4-FFF2-40B4-BE49-F238E27FC236}">
                <a16:creationId xmlns:a16="http://schemas.microsoft.com/office/drawing/2014/main" id="{CC997CB7-2F74-BBBC-C94F-2BD96566751F}"/>
              </a:ext>
            </a:extLst>
          </p:cNvPr>
          <p:cNvSpPr/>
          <p:nvPr/>
        </p:nvSpPr>
        <p:spPr>
          <a:xfrm>
            <a:off x="0" y="-59180"/>
            <a:ext cx="12192000" cy="1038225"/>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itle 1">
            <a:extLst>
              <a:ext uri="{FF2B5EF4-FFF2-40B4-BE49-F238E27FC236}">
                <a16:creationId xmlns:a16="http://schemas.microsoft.com/office/drawing/2014/main" id="{4CA1AA11-BCFE-7206-9F3A-2EB4487CEA5C}"/>
              </a:ext>
            </a:extLst>
          </p:cNvPr>
          <p:cNvSpPr>
            <a:spLocks noGrp="1"/>
          </p:cNvSpPr>
          <p:nvPr>
            <p:ph type="title" hasCustomPrompt="1"/>
          </p:nvPr>
        </p:nvSpPr>
        <p:spPr>
          <a:xfrm>
            <a:off x="189478" y="233043"/>
            <a:ext cx="10515600" cy="610473"/>
          </a:xfrm>
        </p:spPr>
        <p:txBody>
          <a:bodyPr>
            <a:normAutofit/>
          </a:bodyPr>
          <a:lstStyle>
            <a:lvl1pPr>
              <a:defRPr sz="3500"/>
            </a:lvl1pPr>
          </a:lstStyle>
          <a:p>
            <a:r>
              <a:rPr lang="en-US" dirty="0"/>
              <a:t>Click to add title</a:t>
            </a:r>
          </a:p>
        </p:txBody>
      </p:sp>
      <p:pic>
        <p:nvPicPr>
          <p:cNvPr id="10" name="Picture 2">
            <a:extLst>
              <a:ext uri="{FF2B5EF4-FFF2-40B4-BE49-F238E27FC236}">
                <a16:creationId xmlns:a16="http://schemas.microsoft.com/office/drawing/2014/main" id="{B54B3135-62F2-148B-8B7D-807E44E1DDB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331534" y="6134008"/>
            <a:ext cx="718957" cy="60777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FA68407E-0D0B-5958-3D2A-3170830A36EB}"/>
              </a:ext>
            </a:extLst>
          </p:cNvPr>
          <p:cNvSpPr>
            <a:spLocks noGrp="1"/>
          </p:cNvSpPr>
          <p:nvPr>
            <p:ph type="body" sz="quarter" idx="12" hasCustomPrompt="1"/>
          </p:nvPr>
        </p:nvSpPr>
        <p:spPr>
          <a:xfrm>
            <a:off x="-103" y="6495749"/>
            <a:ext cx="3629231" cy="323165"/>
          </a:xfrm>
        </p:spPr>
        <p:txBody>
          <a:bodyPr>
            <a:normAutofit/>
          </a:bodyPr>
          <a:lstStyle>
            <a:lvl1pPr marL="0" indent="0">
              <a:buNone/>
              <a:defRPr sz="1500"/>
            </a:lvl1pPr>
          </a:lstStyle>
          <a:p>
            <a:pPr lvl="0"/>
            <a:r>
              <a:rPr lang="en-US" dirty="0"/>
              <a:t>Click to add citation</a:t>
            </a:r>
          </a:p>
        </p:txBody>
      </p:sp>
      <p:sp>
        <p:nvSpPr>
          <p:cNvPr id="17" name="Text Placeholder 16">
            <a:extLst>
              <a:ext uri="{FF2B5EF4-FFF2-40B4-BE49-F238E27FC236}">
                <a16:creationId xmlns:a16="http://schemas.microsoft.com/office/drawing/2014/main" id="{2D6908B4-B047-A618-CB10-3D9DFCE3D83D}"/>
              </a:ext>
            </a:extLst>
          </p:cNvPr>
          <p:cNvSpPr>
            <a:spLocks noGrp="1"/>
          </p:cNvSpPr>
          <p:nvPr>
            <p:ph type="body" sz="quarter" idx="14" hasCustomPrompt="1"/>
          </p:nvPr>
        </p:nvSpPr>
        <p:spPr>
          <a:xfrm>
            <a:off x="610531" y="2185567"/>
            <a:ext cx="3417018" cy="3366340"/>
          </a:xfrm>
        </p:spPr>
        <p:txBody>
          <a:bodyPr>
            <a:normAutofit/>
          </a:bodyPr>
          <a:lstStyle>
            <a:lvl1pPr marL="0" indent="0">
              <a:buNone/>
              <a:defRPr sz="2400" b="0">
                <a:solidFill>
                  <a:schemeClr val="tx1"/>
                </a:solidFill>
              </a:defRPr>
            </a:lvl1pPr>
          </a:lstStyle>
          <a:p>
            <a:pPr lvl="0"/>
            <a:r>
              <a:rPr lang="en-US" dirty="0"/>
              <a:t>Click to add text</a:t>
            </a:r>
          </a:p>
        </p:txBody>
      </p:sp>
      <p:sp>
        <p:nvSpPr>
          <p:cNvPr id="2" name="Slide Number Placeholder 5">
            <a:extLst>
              <a:ext uri="{FF2B5EF4-FFF2-40B4-BE49-F238E27FC236}">
                <a16:creationId xmlns:a16="http://schemas.microsoft.com/office/drawing/2014/main" id="{85691433-5AE0-9497-AA61-49FFCB2BA6B4}"/>
              </a:ext>
            </a:extLst>
          </p:cNvPr>
          <p:cNvSpPr>
            <a:spLocks noGrp="1"/>
          </p:cNvSpPr>
          <p:nvPr>
            <p:ph type="sldNum" sz="quarter" idx="15"/>
          </p:nvPr>
        </p:nvSpPr>
        <p:spPr>
          <a:xfrm>
            <a:off x="10567018" y="6259832"/>
            <a:ext cx="526420" cy="365125"/>
          </a:xfrm>
        </p:spPr>
        <p:txBody>
          <a:bodyPr/>
          <a:lstStyle/>
          <a:p>
            <a:fld id="{577A161E-7FE9-324D-B1A3-BF3F7A54C6B3}" type="slidenum">
              <a:rPr lang="en-US" smtClean="0"/>
              <a:t>‹#›</a:t>
            </a:fld>
            <a:endParaRPr lang="en-US" dirty="0"/>
          </a:p>
        </p:txBody>
      </p:sp>
    </p:spTree>
    <p:extLst>
      <p:ext uri="{BB962C8B-B14F-4D97-AF65-F5344CB8AC3E}">
        <p14:creationId xmlns:p14="http://schemas.microsoft.com/office/powerpoint/2010/main" val="2020510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Graph (Center)">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D4373623-4E82-9DA9-B42F-26D420514543}"/>
              </a:ext>
            </a:extLst>
          </p:cNvPr>
          <p:cNvSpPr>
            <a:spLocks noGrp="1"/>
          </p:cNvSpPr>
          <p:nvPr>
            <p:ph type="chart" sz="quarter" idx="10" hasCustomPrompt="1"/>
          </p:nvPr>
        </p:nvSpPr>
        <p:spPr>
          <a:xfrm>
            <a:off x="1814513" y="1822450"/>
            <a:ext cx="8890000" cy="4368800"/>
          </a:xfrm>
        </p:spPr>
        <p:txBody>
          <a:bodyPr/>
          <a:lstStyle>
            <a:lvl1pPr marL="0" indent="0">
              <a:buNone/>
              <a:defRPr/>
            </a:lvl1pPr>
          </a:lstStyle>
          <a:p>
            <a:r>
              <a:rPr lang="en-US" dirty="0"/>
              <a:t>Click icon to add graph</a:t>
            </a:r>
          </a:p>
        </p:txBody>
      </p:sp>
      <p:sp>
        <p:nvSpPr>
          <p:cNvPr id="7" name="Rectangle 6">
            <a:extLst>
              <a:ext uri="{FF2B5EF4-FFF2-40B4-BE49-F238E27FC236}">
                <a16:creationId xmlns:a16="http://schemas.microsoft.com/office/drawing/2014/main" id="{CC997CB7-2F74-BBBC-C94F-2BD96566751F}"/>
              </a:ext>
            </a:extLst>
          </p:cNvPr>
          <p:cNvSpPr/>
          <p:nvPr/>
        </p:nvSpPr>
        <p:spPr>
          <a:xfrm>
            <a:off x="0" y="-59180"/>
            <a:ext cx="12192000" cy="1038225"/>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itle 1">
            <a:extLst>
              <a:ext uri="{FF2B5EF4-FFF2-40B4-BE49-F238E27FC236}">
                <a16:creationId xmlns:a16="http://schemas.microsoft.com/office/drawing/2014/main" id="{4CA1AA11-BCFE-7206-9F3A-2EB4487CEA5C}"/>
              </a:ext>
            </a:extLst>
          </p:cNvPr>
          <p:cNvSpPr>
            <a:spLocks noGrp="1"/>
          </p:cNvSpPr>
          <p:nvPr>
            <p:ph type="title" hasCustomPrompt="1"/>
          </p:nvPr>
        </p:nvSpPr>
        <p:spPr>
          <a:xfrm>
            <a:off x="189478" y="233043"/>
            <a:ext cx="10515600" cy="610473"/>
          </a:xfrm>
        </p:spPr>
        <p:txBody>
          <a:bodyPr>
            <a:normAutofit/>
          </a:bodyPr>
          <a:lstStyle>
            <a:lvl1pPr>
              <a:defRPr sz="3500"/>
            </a:lvl1pPr>
          </a:lstStyle>
          <a:p>
            <a:r>
              <a:rPr lang="en-US" dirty="0"/>
              <a:t>Click to add title</a:t>
            </a:r>
          </a:p>
        </p:txBody>
      </p:sp>
      <p:pic>
        <p:nvPicPr>
          <p:cNvPr id="10" name="Picture 2">
            <a:extLst>
              <a:ext uri="{FF2B5EF4-FFF2-40B4-BE49-F238E27FC236}">
                <a16:creationId xmlns:a16="http://schemas.microsoft.com/office/drawing/2014/main" id="{B54B3135-62F2-148B-8B7D-807E44E1DDB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331534" y="6134008"/>
            <a:ext cx="718957" cy="607778"/>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B2D9F45B-55EE-C4CB-636C-408E798EA7C1}"/>
              </a:ext>
            </a:extLst>
          </p:cNvPr>
          <p:cNvSpPr>
            <a:spLocks noGrp="1"/>
          </p:cNvSpPr>
          <p:nvPr>
            <p:ph type="body" sz="quarter" idx="11" hasCustomPrompt="1"/>
          </p:nvPr>
        </p:nvSpPr>
        <p:spPr>
          <a:xfrm>
            <a:off x="474201" y="1258880"/>
            <a:ext cx="7405687" cy="377395"/>
          </a:xfrm>
        </p:spPr>
        <p:txBody>
          <a:bodyPr>
            <a:noAutofit/>
          </a:bodyPr>
          <a:lstStyle>
            <a:lvl1pPr marL="0" indent="0">
              <a:buNone/>
              <a:defRPr/>
            </a:lvl1pPr>
            <a:lvl2pPr marL="457200" indent="0">
              <a:buNone/>
              <a:defRPr/>
            </a:lvl2pPr>
            <a:lvl3pPr marL="914400" indent="0">
              <a:buNone/>
              <a:defRPr sz="2400">
                <a:latin typeface="Poppins Medium" panose="00000600000000000000" pitchFamily="2" charset="0"/>
                <a:cs typeface="Poppins Medium" panose="00000600000000000000" pitchFamily="2" charset="0"/>
              </a:defRPr>
            </a:lvl3pPr>
          </a:lstStyle>
          <a:p>
            <a:pPr lvl="2"/>
            <a:r>
              <a:rPr lang="en-US" dirty="0"/>
              <a:t>Click to add text</a:t>
            </a:r>
          </a:p>
        </p:txBody>
      </p:sp>
      <p:sp>
        <p:nvSpPr>
          <p:cNvPr id="16" name="Text Placeholder 15">
            <a:extLst>
              <a:ext uri="{FF2B5EF4-FFF2-40B4-BE49-F238E27FC236}">
                <a16:creationId xmlns:a16="http://schemas.microsoft.com/office/drawing/2014/main" id="{2C404CFF-864A-A082-6230-9A812ED652A4}"/>
              </a:ext>
            </a:extLst>
          </p:cNvPr>
          <p:cNvSpPr>
            <a:spLocks noGrp="1"/>
          </p:cNvSpPr>
          <p:nvPr>
            <p:ph type="body" sz="quarter" idx="12" hasCustomPrompt="1"/>
          </p:nvPr>
        </p:nvSpPr>
        <p:spPr>
          <a:xfrm>
            <a:off x="-103" y="6495749"/>
            <a:ext cx="3629231" cy="323165"/>
          </a:xfrm>
        </p:spPr>
        <p:txBody>
          <a:bodyPr>
            <a:normAutofit/>
          </a:bodyPr>
          <a:lstStyle>
            <a:lvl1pPr marL="0" indent="0">
              <a:buNone/>
              <a:defRPr sz="1500"/>
            </a:lvl1pPr>
          </a:lstStyle>
          <a:p>
            <a:pPr lvl="0"/>
            <a:r>
              <a:rPr lang="en-US" dirty="0"/>
              <a:t>Click to add citation</a:t>
            </a:r>
          </a:p>
        </p:txBody>
      </p:sp>
      <p:sp>
        <p:nvSpPr>
          <p:cNvPr id="2" name="Slide Number Placeholder 5">
            <a:extLst>
              <a:ext uri="{FF2B5EF4-FFF2-40B4-BE49-F238E27FC236}">
                <a16:creationId xmlns:a16="http://schemas.microsoft.com/office/drawing/2014/main" id="{F419D20E-58AD-FA85-9018-CE01C2E2A392}"/>
              </a:ext>
            </a:extLst>
          </p:cNvPr>
          <p:cNvSpPr>
            <a:spLocks noGrp="1"/>
          </p:cNvSpPr>
          <p:nvPr>
            <p:ph type="sldNum" sz="quarter" idx="13"/>
          </p:nvPr>
        </p:nvSpPr>
        <p:spPr>
          <a:xfrm>
            <a:off x="10567018" y="6259832"/>
            <a:ext cx="526420" cy="365125"/>
          </a:xfrm>
        </p:spPr>
        <p:txBody>
          <a:bodyPr/>
          <a:lstStyle/>
          <a:p>
            <a:fld id="{577A161E-7FE9-324D-B1A3-BF3F7A54C6B3}" type="slidenum">
              <a:rPr lang="en-US" smtClean="0"/>
              <a:t>‹#›</a:t>
            </a:fld>
            <a:endParaRPr lang="en-US" dirty="0"/>
          </a:p>
        </p:txBody>
      </p:sp>
    </p:spTree>
    <p:extLst>
      <p:ext uri="{BB962C8B-B14F-4D97-AF65-F5344CB8AC3E}">
        <p14:creationId xmlns:p14="http://schemas.microsoft.com/office/powerpoint/2010/main" val="2157296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losing Slide (1)">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36D311F1-18E8-DF78-2091-6B3467471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7A12750-DE7D-52B7-16D7-46C74C093B5E}"/>
              </a:ext>
            </a:extLst>
          </p:cNvPr>
          <p:cNvSpPr/>
          <p:nvPr/>
        </p:nvSpPr>
        <p:spPr>
          <a:xfrm>
            <a:off x="0" y="2176011"/>
            <a:ext cx="5214777" cy="26880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Slide Number Placeholder 5">
            <a:extLst>
              <a:ext uri="{FF2B5EF4-FFF2-40B4-BE49-F238E27FC236}">
                <a16:creationId xmlns:a16="http://schemas.microsoft.com/office/drawing/2014/main" id="{AE4E4F3B-6DF6-D672-93E8-5ED42D01C4A0}"/>
              </a:ext>
            </a:extLst>
          </p:cNvPr>
          <p:cNvSpPr txBox="1">
            <a:spLocks/>
          </p:cNvSpPr>
          <p:nvPr/>
        </p:nvSpPr>
        <p:spPr>
          <a:xfrm>
            <a:off x="10570579" y="6377000"/>
            <a:ext cx="44273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7A161E-7FE9-324D-B1A3-BF3F7A54C6B3}" type="slidenum">
              <a:rPr lang="en-US" smtClean="0"/>
              <a:pPr/>
              <a:t>‹#›</a:t>
            </a:fld>
            <a:endParaRPr lang="en-US" dirty="0"/>
          </a:p>
        </p:txBody>
      </p:sp>
      <p:sp>
        <p:nvSpPr>
          <p:cNvPr id="14" name="Text Placeholder 12">
            <a:extLst>
              <a:ext uri="{FF2B5EF4-FFF2-40B4-BE49-F238E27FC236}">
                <a16:creationId xmlns:a16="http://schemas.microsoft.com/office/drawing/2014/main" id="{55965220-7D32-5145-A4B4-AF1D364BC479}"/>
              </a:ext>
            </a:extLst>
          </p:cNvPr>
          <p:cNvSpPr>
            <a:spLocks noGrp="1"/>
          </p:cNvSpPr>
          <p:nvPr>
            <p:ph type="body" sz="quarter" idx="10" hasCustomPrompt="1"/>
          </p:nvPr>
        </p:nvSpPr>
        <p:spPr>
          <a:xfrm>
            <a:off x="692925" y="2433755"/>
            <a:ext cx="4521249" cy="981075"/>
          </a:xfrm>
        </p:spPr>
        <p:txBody>
          <a:bodyPr>
            <a:normAutofit/>
          </a:bodyPr>
          <a:lstStyle>
            <a:lvl1pPr marL="0" indent="0">
              <a:buNone/>
              <a:defRPr sz="4800" b="1">
                <a:latin typeface="+mj-lt"/>
              </a:defRPr>
            </a:lvl1pPr>
          </a:lstStyle>
          <a:p>
            <a:pPr lvl="0"/>
            <a:r>
              <a:rPr lang="en-US" dirty="0"/>
              <a:t>A thank you</a:t>
            </a:r>
          </a:p>
        </p:txBody>
      </p:sp>
      <p:sp>
        <p:nvSpPr>
          <p:cNvPr id="16" name="Text Placeholder 15">
            <a:extLst>
              <a:ext uri="{FF2B5EF4-FFF2-40B4-BE49-F238E27FC236}">
                <a16:creationId xmlns:a16="http://schemas.microsoft.com/office/drawing/2014/main" id="{EF3D48AD-7C7B-9353-B6DF-24DE58CA6C57}"/>
              </a:ext>
            </a:extLst>
          </p:cNvPr>
          <p:cNvSpPr>
            <a:spLocks noGrp="1"/>
          </p:cNvSpPr>
          <p:nvPr>
            <p:ph type="body" sz="quarter" idx="11" hasCustomPrompt="1"/>
          </p:nvPr>
        </p:nvSpPr>
        <p:spPr>
          <a:xfrm>
            <a:off x="692924" y="3414830"/>
            <a:ext cx="4521249" cy="1227138"/>
          </a:xfrm>
        </p:spPr>
        <p:txBody>
          <a:bodyPr>
            <a:normAutofit/>
          </a:bodyPr>
          <a:lstStyle>
            <a:lvl1pPr marL="0" indent="0">
              <a:buNone/>
              <a:defRPr sz="2400"/>
            </a:lvl1pPr>
          </a:lstStyle>
          <a:p>
            <a:pPr lvl="0"/>
            <a:r>
              <a:rPr lang="en-US" dirty="0"/>
              <a:t>Click to add contact name, title and email</a:t>
            </a:r>
          </a:p>
        </p:txBody>
      </p:sp>
      <p:pic>
        <p:nvPicPr>
          <p:cNvPr id="2" name="Picture 1">
            <a:extLst>
              <a:ext uri="{FF2B5EF4-FFF2-40B4-BE49-F238E27FC236}">
                <a16:creationId xmlns:a16="http://schemas.microsoft.com/office/drawing/2014/main" id="{CBD25935-668C-E38B-1DD5-2F2438FA1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6396" y="5394680"/>
            <a:ext cx="3403294" cy="1012062"/>
          </a:xfrm>
          <a:prstGeom prst="rect">
            <a:avLst/>
          </a:prstGeom>
        </p:spPr>
      </p:pic>
    </p:spTree>
    <p:extLst>
      <p:ext uri="{BB962C8B-B14F-4D97-AF65-F5344CB8AC3E}">
        <p14:creationId xmlns:p14="http://schemas.microsoft.com/office/powerpoint/2010/main" val="4153756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7BB288-D8C9-7217-99C8-A7155A1269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B7F8B2-B6C3-8B8D-FADB-0BE55E0072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792BF0A-CA22-BBCB-D783-8A5275A622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1F7830-E11C-C646-BE2C-E46BAF17F287}" type="datetime1">
              <a:rPr lang="en-US" smtClean="0"/>
              <a:t>11/18/2025</a:t>
            </a:fld>
            <a:endParaRPr lang="en-US"/>
          </a:p>
        </p:txBody>
      </p:sp>
      <p:sp>
        <p:nvSpPr>
          <p:cNvPr id="5" name="Footer Placeholder 4">
            <a:extLst>
              <a:ext uri="{FF2B5EF4-FFF2-40B4-BE49-F238E27FC236}">
                <a16:creationId xmlns:a16="http://schemas.microsoft.com/office/drawing/2014/main" id="{A326BE56-63BE-992F-7378-0D76E8D284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332447-F44C-B306-B23F-BB08B4DD0B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7A161E-7FE9-324D-B1A3-BF3F7A54C6B3}" type="slidenum">
              <a:rPr lang="en-US" smtClean="0"/>
              <a:t>‹#›</a:t>
            </a:fld>
            <a:endParaRPr lang="en-US"/>
          </a:p>
        </p:txBody>
      </p:sp>
    </p:spTree>
    <p:extLst>
      <p:ext uri="{BB962C8B-B14F-4D97-AF65-F5344CB8AC3E}">
        <p14:creationId xmlns:p14="http://schemas.microsoft.com/office/powerpoint/2010/main" val="237576107"/>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2" r:id="rId3"/>
    <p:sldLayoutId id="2147483666" r:id="rId4"/>
    <p:sldLayoutId id="2147483668" r:id="rId5"/>
    <p:sldLayoutId id="2147483664" r:id="rId6"/>
    <p:sldLayoutId id="2147483670" r:id="rId7"/>
    <p:sldLayoutId id="2147483671" r:id="rId8"/>
    <p:sldLayoutId id="2147483672" r:id="rId9"/>
    <p:sldLayoutId id="2147483673"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kmcgourty@psrc.org" TargetMode="External"/><Relationship Id="rId2" Type="http://schemas.openxmlformats.org/officeDocument/2006/relationships/hyperlink" Target="mailto:chelmann@psrc.org"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E261CCA-B8E9-8FA8-B515-2108BBCB532C}"/>
              </a:ext>
            </a:extLst>
          </p:cNvPr>
          <p:cNvSpPr txBox="1">
            <a:spLocks noGrp="1"/>
          </p:cNvSpPr>
          <p:nvPr>
            <p:ph type="title" idx="4294967295"/>
          </p:nvPr>
        </p:nvSpPr>
        <p:spPr>
          <a:xfrm>
            <a:off x="223025" y="324399"/>
            <a:ext cx="11463453" cy="874085"/>
          </a:xfrm>
          <a:prstGeom prst="rect">
            <a:avLst/>
          </a:prstGeom>
          <a:solidFill>
            <a:srgbClr val="C4D9F8">
              <a:alpha val="55000"/>
            </a:srgb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2884" marR="0" lvl="0" indent="0" algn="ctr" defTabSz="914400" rtl="0" eaLnBrk="1" fontAlgn="auto" latinLnBrk="0" hangingPunct="1">
              <a:lnSpc>
                <a:spcPct val="11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Poppins SemiBold" panose="00000700000000000000" pitchFamily="2" charset="0"/>
                <a:ea typeface="+mn-ea"/>
                <a:cs typeface="Poppins SemiBold" panose="00000700000000000000" pitchFamily="2" charset="0"/>
              </a:rPr>
              <a:t>Regional Transportation Plan </a:t>
            </a:r>
          </a:p>
        </p:txBody>
      </p:sp>
      <p:sp>
        <p:nvSpPr>
          <p:cNvPr id="2" name="TextBox 1">
            <a:extLst>
              <a:ext uri="{FF2B5EF4-FFF2-40B4-BE49-F238E27FC236}">
                <a16:creationId xmlns:a16="http://schemas.microsoft.com/office/drawing/2014/main" id="{1CDA1171-D81E-18B1-620C-2D644302968A}"/>
              </a:ext>
            </a:extLst>
          </p:cNvPr>
          <p:cNvSpPr txBox="1"/>
          <p:nvPr/>
        </p:nvSpPr>
        <p:spPr>
          <a:xfrm>
            <a:off x="0" y="1977561"/>
            <a:ext cx="5091546" cy="1295739"/>
          </a:xfrm>
          <a:prstGeom prst="rect">
            <a:avLst/>
          </a:prstGeom>
          <a:noFill/>
        </p:spPr>
        <p:txBody>
          <a:bodyPr wrap="square" rtlCol="0">
            <a:spAutoFit/>
          </a:bodyPr>
          <a:lstStyle/>
          <a:p>
            <a:pPr marL="102884">
              <a:lnSpc>
                <a:spcPct val="110000"/>
              </a:lnSpc>
            </a:pPr>
            <a:r>
              <a:rPr lang="en-US" sz="2400" b="1" dirty="0">
                <a:solidFill>
                  <a:schemeClr val="bg1"/>
                </a:solidFill>
                <a:effectLst>
                  <a:outerShdw blurRad="38100" dist="38100" dir="2700000" algn="tl">
                    <a:srgbClr val="000000">
                      <a:alpha val="43137"/>
                    </a:srgbClr>
                  </a:outerShdw>
                </a:effectLst>
                <a:latin typeface="Poppins SemiBold" panose="00000700000000000000" pitchFamily="2" charset="0"/>
                <a:cs typeface="Poppins SemiBold" panose="00000700000000000000" pitchFamily="2" charset="0"/>
              </a:rPr>
              <a:t>Coordinated Mobility and Accessibility Committee</a:t>
            </a:r>
          </a:p>
          <a:p>
            <a:pPr marL="102884">
              <a:lnSpc>
                <a:spcPct val="110000"/>
              </a:lnSpc>
            </a:pPr>
            <a:r>
              <a:rPr lang="en-US" sz="2400" b="1" dirty="0">
                <a:solidFill>
                  <a:schemeClr val="bg1"/>
                </a:solidFill>
                <a:effectLst>
                  <a:outerShdw blurRad="38100" dist="38100" dir="2700000" algn="tl">
                    <a:srgbClr val="000000">
                      <a:alpha val="43137"/>
                    </a:srgbClr>
                  </a:outerShdw>
                </a:effectLst>
                <a:latin typeface="Poppins SemiBold" panose="00000700000000000000" pitchFamily="2" charset="0"/>
                <a:cs typeface="Poppins SemiBold" panose="00000700000000000000" pitchFamily="2" charset="0"/>
              </a:rPr>
              <a:t>November 19, 2025</a:t>
            </a:r>
          </a:p>
        </p:txBody>
      </p:sp>
    </p:spTree>
    <p:extLst>
      <p:ext uri="{BB962C8B-B14F-4D97-AF65-F5344CB8AC3E}">
        <p14:creationId xmlns:p14="http://schemas.microsoft.com/office/powerpoint/2010/main" val="1126320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846164-9D58-A642-98F3-B20390E5778F}"/>
              </a:ext>
            </a:extLst>
          </p:cNvPr>
          <p:cNvSpPr>
            <a:spLocks noGrp="1"/>
          </p:cNvSpPr>
          <p:nvPr>
            <p:ph type="title" idx="4294967295"/>
          </p:nvPr>
        </p:nvSpPr>
        <p:spPr>
          <a:xfrm>
            <a:off x="692150" y="2433638"/>
            <a:ext cx="4522788" cy="981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tx1"/>
                </a:solidFill>
                <a:effectLst/>
                <a:uLnTx/>
                <a:uFillTx/>
                <a:latin typeface="+mj-lt"/>
                <a:ea typeface="+mn-ea"/>
                <a:cs typeface="+mn-cs"/>
              </a:rPr>
              <a:t>Thank You!</a:t>
            </a:r>
          </a:p>
        </p:txBody>
      </p:sp>
      <p:sp>
        <p:nvSpPr>
          <p:cNvPr id="3" name="Text Placeholder 2">
            <a:extLst>
              <a:ext uri="{FF2B5EF4-FFF2-40B4-BE49-F238E27FC236}">
                <a16:creationId xmlns:a16="http://schemas.microsoft.com/office/drawing/2014/main" id="{72EA3672-9C14-5C11-1C5F-79E28DF80D77}"/>
              </a:ext>
            </a:extLst>
          </p:cNvPr>
          <p:cNvSpPr>
            <a:spLocks noGrp="1"/>
          </p:cNvSpPr>
          <p:nvPr>
            <p:ph type="body" sz="quarter" idx="11"/>
          </p:nvPr>
        </p:nvSpPr>
        <p:spPr>
          <a:xfrm>
            <a:off x="51450" y="3414830"/>
            <a:ext cx="2543643" cy="1227138"/>
          </a:xfrm>
        </p:spPr>
        <p:txBody>
          <a:bodyPr>
            <a:normAutofit/>
          </a:bodyPr>
          <a:lstStyle/>
          <a:p>
            <a:r>
              <a:rPr lang="en-US" dirty="0">
                <a:latin typeface="Poppins Medium" panose="00000600000000000000" pitchFamily="2" charset="0"/>
                <a:cs typeface="Poppins Medium" panose="00000600000000000000" pitchFamily="2" charset="0"/>
              </a:rPr>
              <a:t>Gil Cerise</a:t>
            </a:r>
          </a:p>
          <a:p>
            <a:r>
              <a:rPr lang="en-US" sz="1400" dirty="0"/>
              <a:t>Program Manager</a:t>
            </a:r>
            <a:r>
              <a:rPr lang="en-US" sz="1700" dirty="0"/>
              <a:t>	</a:t>
            </a:r>
          </a:p>
          <a:p>
            <a:pPr>
              <a:lnSpc>
                <a:spcPct val="80000"/>
              </a:lnSpc>
            </a:pPr>
            <a:r>
              <a:rPr lang="en-US" sz="1400" dirty="0">
                <a:hlinkClick r:id="rId2"/>
              </a:rPr>
              <a:t>gcerise@psrc.org</a:t>
            </a:r>
            <a:r>
              <a:rPr lang="en-US" sz="1400" dirty="0"/>
              <a:t> </a:t>
            </a:r>
          </a:p>
        </p:txBody>
      </p:sp>
      <p:sp>
        <p:nvSpPr>
          <p:cNvPr id="4" name="Text Placeholder 2">
            <a:extLst>
              <a:ext uri="{FF2B5EF4-FFF2-40B4-BE49-F238E27FC236}">
                <a16:creationId xmlns:a16="http://schemas.microsoft.com/office/drawing/2014/main" id="{D01AE4B1-0D2D-B2E6-5DE1-A70A76831181}"/>
              </a:ext>
            </a:extLst>
          </p:cNvPr>
          <p:cNvSpPr txBox="1">
            <a:spLocks/>
          </p:cNvSpPr>
          <p:nvPr/>
        </p:nvSpPr>
        <p:spPr>
          <a:xfrm>
            <a:off x="2721670" y="3414830"/>
            <a:ext cx="2543643" cy="1227138"/>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2800" dirty="0">
                <a:solidFill>
                  <a:prstClr val="black"/>
                </a:solidFill>
                <a:latin typeface="Poppins Medium" panose="00000600000000000000" pitchFamily="2" charset="0"/>
                <a:cs typeface="Poppins Medium" panose="00000600000000000000" pitchFamily="2" charset="0"/>
              </a:rPr>
              <a:t>Nick Johnson</a:t>
            </a:r>
            <a:endParaRPr kumimoji="0" lang="en-US" sz="2800" b="0" i="0" u="none" strike="noStrike" kern="1200" cap="none" spc="0" normalizeH="0" baseline="0" noProof="0" dirty="0">
              <a:ln>
                <a:noFill/>
              </a:ln>
              <a:solidFill>
                <a:prstClr val="black"/>
              </a:solidFill>
              <a:effectLst/>
              <a:uLnTx/>
              <a:uFillTx/>
              <a:latin typeface="Poppins Medium" panose="00000600000000000000" pitchFamily="2" charset="0"/>
              <a:ea typeface="+mn-ea"/>
              <a:cs typeface="Poppins Medium" panose="000006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00" dirty="0">
                <a:solidFill>
                  <a:prstClr val="black"/>
                </a:solidFill>
                <a:latin typeface="Poppins"/>
              </a:rPr>
              <a:t>Associate Planner</a:t>
            </a:r>
            <a:endParaRPr kumimoji="0" lang="en-US" sz="1700" b="0" i="0" u="none" strike="noStrike" kern="1200" cap="none" spc="0" normalizeH="0" baseline="0" noProof="0" dirty="0">
              <a:ln>
                <a:noFill/>
              </a:ln>
              <a:solidFill>
                <a:prstClr val="black"/>
              </a:solidFill>
              <a:effectLst/>
              <a:uLnTx/>
              <a:uFillTx/>
              <a:latin typeface="Poppins"/>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err="1">
                <a:solidFill>
                  <a:prstClr val="black"/>
                </a:solidFill>
                <a:latin typeface="Poppins"/>
                <a:hlinkClick r:id="rId3"/>
              </a:rPr>
              <a:t>njohnson</a:t>
            </a:r>
            <a:r>
              <a:rPr kumimoji="0" lang="en-US" sz="1600" b="0" i="0" u="none" strike="noStrike" kern="1200" cap="none" spc="0" normalizeH="0" baseline="0" noProof="0" dirty="0">
                <a:ln>
                  <a:noFill/>
                </a:ln>
                <a:solidFill>
                  <a:prstClr val="black"/>
                </a:solidFill>
                <a:effectLst/>
                <a:uLnTx/>
                <a:uFillTx/>
                <a:latin typeface="Poppins"/>
                <a:ea typeface="+mn-ea"/>
                <a:cs typeface="+mn-cs"/>
                <a:hlinkClick r:id="rId3"/>
              </a:rPr>
              <a:t>@psrc.org</a:t>
            </a:r>
            <a:endParaRPr kumimoji="0" lang="en-US" sz="1600" b="0" i="0" u="none" strike="noStrike" kern="1200" cap="none" spc="0" normalizeH="0" baseline="0" noProof="0" dirty="0">
              <a:ln>
                <a:noFill/>
              </a:ln>
              <a:solidFill>
                <a:prstClr val="black"/>
              </a:solidFill>
              <a:effectLst/>
              <a:uLnTx/>
              <a:uFillTx/>
              <a:latin typeface="Poppins"/>
              <a:ea typeface="+mn-ea"/>
              <a:cs typeface="+mn-cs"/>
            </a:endParaRPr>
          </a:p>
        </p:txBody>
      </p:sp>
    </p:spTree>
    <p:extLst>
      <p:ext uri="{BB962C8B-B14F-4D97-AF65-F5344CB8AC3E}">
        <p14:creationId xmlns:p14="http://schemas.microsoft.com/office/powerpoint/2010/main" val="1587967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0477F-2051-EE1F-3852-74BB79C97DE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F31CBB-5C48-AABA-CC1D-586E48AC1C46}"/>
              </a:ext>
            </a:extLst>
          </p:cNvPr>
          <p:cNvSpPr>
            <a:spLocks noGrp="1"/>
          </p:cNvSpPr>
          <p:nvPr>
            <p:ph type="sldNum" sz="quarter" idx="15"/>
          </p:nvPr>
        </p:nvSpPr>
        <p:spPr>
          <a:xfrm>
            <a:off x="70004" y="6378778"/>
            <a:ext cx="526420" cy="365125"/>
          </a:xfrm>
        </p:spPr>
        <p:txBody>
          <a:bodyPr/>
          <a:lstStyle/>
          <a:p>
            <a:pPr algn="ctr"/>
            <a:fld id="{577A161E-7FE9-324D-B1A3-BF3F7A54C6B3}" type="slidenum">
              <a:rPr lang="en-US" sz="1400" smtClean="0"/>
              <a:pPr algn="ctr"/>
              <a:t>2</a:t>
            </a:fld>
            <a:endParaRPr lang="en-US" sz="1400" dirty="0"/>
          </a:p>
        </p:txBody>
      </p:sp>
      <p:sp>
        <p:nvSpPr>
          <p:cNvPr id="8" name="TextBox 7">
            <a:extLst>
              <a:ext uri="{FF2B5EF4-FFF2-40B4-BE49-F238E27FC236}">
                <a16:creationId xmlns:a16="http://schemas.microsoft.com/office/drawing/2014/main" id="{384C5A79-30AA-AC4F-54F9-BA6B899CC865}"/>
              </a:ext>
            </a:extLst>
          </p:cNvPr>
          <p:cNvSpPr txBox="1"/>
          <p:nvPr/>
        </p:nvSpPr>
        <p:spPr>
          <a:xfrm>
            <a:off x="207917" y="1137194"/>
            <a:ext cx="11776166" cy="5537926"/>
          </a:xfrm>
          <a:prstGeom prst="rect">
            <a:avLst/>
          </a:prstGeom>
          <a:noFill/>
        </p:spPr>
        <p:txBody>
          <a:bodyPr wrap="square" lIns="91440" tIns="45720" rIns="91440" bIns="45720" rtlCol="0" anchor="t">
            <a:spAutoFit/>
          </a:bodyPr>
          <a:lstStyle/>
          <a:p>
            <a:pPr marL="457200" indent="-457200">
              <a:lnSpc>
                <a:spcPct val="105000"/>
              </a:lnSpc>
              <a:spcBef>
                <a:spcPts val="1200"/>
              </a:spcBef>
              <a:spcAft>
                <a:spcPts val="1200"/>
              </a:spcAft>
              <a:buFont typeface="Arial" panose="020B0604020202020204" pitchFamily="34" charset="0"/>
              <a:buChar char="•"/>
            </a:pPr>
            <a:r>
              <a:rPr lang="en-US" sz="2800" dirty="0"/>
              <a:t>Coordinated Planning informs decision making </a:t>
            </a:r>
          </a:p>
          <a:p>
            <a:pPr marL="914400" lvl="1" indent="-457200">
              <a:lnSpc>
                <a:spcPct val="103000"/>
              </a:lnSpc>
              <a:spcBef>
                <a:spcPts val="1200"/>
              </a:spcBef>
              <a:spcAft>
                <a:spcPts val="1800"/>
              </a:spcAft>
              <a:buFont typeface="Arial" panose="020B0604020202020204" pitchFamily="34" charset="0"/>
              <a:buChar char="•"/>
            </a:pPr>
            <a:r>
              <a:rPr lang="en-US" sz="2800" dirty="0">
                <a:latin typeface="Poppins "/>
                <a:ea typeface="Aptos" panose="020B0004020202020204" pitchFamily="34" charset="0"/>
              </a:rPr>
              <a:t>Needs for infrastructure for walk/bike/roll</a:t>
            </a:r>
          </a:p>
          <a:p>
            <a:pPr marL="914400" lvl="1" indent="-457200">
              <a:lnSpc>
                <a:spcPct val="103000"/>
              </a:lnSpc>
              <a:spcBef>
                <a:spcPts val="1200"/>
              </a:spcBef>
              <a:spcAft>
                <a:spcPts val="1800"/>
              </a:spcAft>
              <a:buFont typeface="Arial" panose="020B0604020202020204" pitchFamily="34" charset="0"/>
              <a:buChar char="•"/>
            </a:pPr>
            <a:r>
              <a:rPr lang="en-US" sz="2800" dirty="0">
                <a:latin typeface="Poppins "/>
                <a:ea typeface="Aptos" panose="020B0004020202020204" pitchFamily="34" charset="0"/>
              </a:rPr>
              <a:t>Needs for transit service and facilities</a:t>
            </a:r>
          </a:p>
          <a:p>
            <a:pPr marL="457200" indent="-457200">
              <a:lnSpc>
                <a:spcPct val="105000"/>
              </a:lnSpc>
              <a:spcBef>
                <a:spcPts val="1800"/>
              </a:spcBef>
              <a:spcAft>
                <a:spcPts val="1200"/>
              </a:spcAft>
              <a:buFont typeface="Arial" panose="020B0604020202020204" pitchFamily="34" charset="0"/>
              <a:buChar char="•"/>
            </a:pPr>
            <a:r>
              <a:rPr lang="en-US" sz="2800" dirty="0"/>
              <a:t>Highlight DRAFT RTP on the following topics:</a:t>
            </a:r>
          </a:p>
          <a:p>
            <a:pPr marL="914400" lvl="1" indent="-457200">
              <a:lnSpc>
                <a:spcPct val="105000"/>
              </a:lnSpc>
              <a:spcBef>
                <a:spcPts val="1800"/>
              </a:spcBef>
              <a:spcAft>
                <a:spcPts val="1200"/>
              </a:spcAft>
              <a:buFont typeface="Arial" panose="020B0604020202020204" pitchFamily="34" charset="0"/>
              <a:buChar char="•"/>
            </a:pPr>
            <a:r>
              <a:rPr lang="en-US" sz="2800" dirty="0"/>
              <a:t>Active Transportation</a:t>
            </a:r>
          </a:p>
          <a:p>
            <a:pPr marL="914400" lvl="1" indent="-457200">
              <a:lnSpc>
                <a:spcPct val="105000"/>
              </a:lnSpc>
              <a:spcBef>
                <a:spcPts val="1800"/>
              </a:spcBef>
              <a:spcAft>
                <a:spcPts val="1200"/>
              </a:spcAft>
              <a:buFont typeface="Arial" panose="020B0604020202020204" pitchFamily="34" charset="0"/>
              <a:buChar char="•"/>
            </a:pPr>
            <a:r>
              <a:rPr lang="en-US" sz="2800" dirty="0"/>
              <a:t>Transit needs</a:t>
            </a:r>
          </a:p>
          <a:p>
            <a:pPr marL="914400" lvl="1" indent="-457200">
              <a:lnSpc>
                <a:spcPct val="105000"/>
              </a:lnSpc>
              <a:spcBef>
                <a:spcPts val="1800"/>
              </a:spcBef>
              <a:spcAft>
                <a:spcPts val="1200"/>
              </a:spcAft>
              <a:buFont typeface="Arial" panose="020B0604020202020204" pitchFamily="34" charset="0"/>
              <a:buChar char="•"/>
            </a:pPr>
            <a:r>
              <a:rPr lang="en-US" sz="2800" dirty="0"/>
              <a:t>Regional Transit Access Assessment</a:t>
            </a:r>
          </a:p>
        </p:txBody>
      </p:sp>
      <p:sp>
        <p:nvSpPr>
          <p:cNvPr id="2" name="Text Placeholder 4">
            <a:extLst>
              <a:ext uri="{FF2B5EF4-FFF2-40B4-BE49-F238E27FC236}">
                <a16:creationId xmlns:a16="http://schemas.microsoft.com/office/drawing/2014/main" id="{F3AEB85E-FF69-E842-C3DA-80BD0EC83272}"/>
              </a:ext>
            </a:extLst>
          </p:cNvPr>
          <p:cNvSpPr txBox="1">
            <a:spLocks/>
          </p:cNvSpPr>
          <p:nvPr/>
        </p:nvSpPr>
        <p:spPr>
          <a:xfrm>
            <a:off x="137160" y="182880"/>
            <a:ext cx="11776166" cy="6395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3000"/>
              </a:lnSpc>
              <a:spcBef>
                <a:spcPts val="600"/>
              </a:spcBef>
              <a:spcAft>
                <a:spcPts val="600"/>
              </a:spcAft>
            </a:pPr>
            <a:r>
              <a:rPr lang="en-US" sz="3500" b="1" dirty="0"/>
              <a:t>Coordinated Planning Needs</a:t>
            </a:r>
          </a:p>
        </p:txBody>
      </p:sp>
    </p:spTree>
    <p:extLst>
      <p:ext uri="{BB962C8B-B14F-4D97-AF65-F5344CB8AC3E}">
        <p14:creationId xmlns:p14="http://schemas.microsoft.com/office/powerpoint/2010/main" val="75009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3D414-2989-BA5A-34C7-757DF68526EA}"/>
              </a:ext>
            </a:extLst>
          </p:cNvPr>
          <p:cNvSpPr>
            <a:spLocks noGrp="1"/>
          </p:cNvSpPr>
          <p:nvPr>
            <p:ph type="title"/>
          </p:nvPr>
        </p:nvSpPr>
        <p:spPr/>
        <p:txBody>
          <a:bodyPr/>
          <a:lstStyle/>
          <a:p>
            <a:r>
              <a:rPr lang="en-US" dirty="0"/>
              <a:t>Active Transportation in the DRAFT RTP</a:t>
            </a:r>
          </a:p>
        </p:txBody>
      </p:sp>
      <p:sp>
        <p:nvSpPr>
          <p:cNvPr id="5" name="Slide Number Placeholder 4">
            <a:extLst>
              <a:ext uri="{FF2B5EF4-FFF2-40B4-BE49-F238E27FC236}">
                <a16:creationId xmlns:a16="http://schemas.microsoft.com/office/drawing/2014/main" id="{4106E7A3-B70F-D463-A798-BF04778AC6EF}"/>
              </a:ext>
            </a:extLst>
          </p:cNvPr>
          <p:cNvSpPr>
            <a:spLocks noGrp="1"/>
          </p:cNvSpPr>
          <p:nvPr>
            <p:ph type="sldNum" sz="quarter" idx="12"/>
          </p:nvPr>
        </p:nvSpPr>
        <p:spPr/>
        <p:txBody>
          <a:bodyPr/>
          <a:lstStyle/>
          <a:p>
            <a:fld id="{577A161E-7FE9-324D-B1A3-BF3F7A54C6B3}" type="slidenum">
              <a:rPr lang="en-US" smtClean="0"/>
              <a:t>3</a:t>
            </a:fld>
            <a:endParaRPr lang="en-US" dirty="0"/>
          </a:p>
        </p:txBody>
      </p:sp>
      <p:pic>
        <p:nvPicPr>
          <p:cNvPr id="13" name="Picture 12" descr="Picture of a man standing on a blue Fuji bicycle, facing left.">
            <a:extLst>
              <a:ext uri="{FF2B5EF4-FFF2-40B4-BE49-F238E27FC236}">
                <a16:creationId xmlns:a16="http://schemas.microsoft.com/office/drawing/2014/main" id="{E60266F2-BDD4-E85A-B191-AA843DD6F4CB}"/>
              </a:ext>
            </a:extLst>
          </p:cNvPr>
          <p:cNvPicPr>
            <a:picLocks noChangeAspect="1"/>
          </p:cNvPicPr>
          <p:nvPr/>
        </p:nvPicPr>
        <p:blipFill>
          <a:blip r:embed="rId2"/>
          <a:stretch>
            <a:fillRect/>
          </a:stretch>
        </p:blipFill>
        <p:spPr>
          <a:xfrm>
            <a:off x="0" y="978408"/>
            <a:ext cx="3909302" cy="5879592"/>
          </a:xfrm>
          <a:prstGeom prst="rect">
            <a:avLst/>
          </a:prstGeom>
        </p:spPr>
      </p:pic>
      <p:sp>
        <p:nvSpPr>
          <p:cNvPr id="15" name="Text Placeholder 14">
            <a:extLst>
              <a:ext uri="{FF2B5EF4-FFF2-40B4-BE49-F238E27FC236}">
                <a16:creationId xmlns:a16="http://schemas.microsoft.com/office/drawing/2014/main" id="{230FAD47-32DF-CE2B-2502-E24DB50E82D4}"/>
              </a:ext>
            </a:extLst>
          </p:cNvPr>
          <p:cNvSpPr>
            <a:spLocks noGrp="1"/>
          </p:cNvSpPr>
          <p:nvPr>
            <p:ph type="body" sz="quarter" idx="14"/>
          </p:nvPr>
        </p:nvSpPr>
        <p:spPr>
          <a:xfrm>
            <a:off x="4242569" y="1294206"/>
            <a:ext cx="7654058" cy="4852070"/>
          </a:xfrm>
        </p:spPr>
        <p:txBody>
          <a:bodyPr>
            <a:normAutofit/>
          </a:bodyPr>
          <a:lstStyle/>
          <a:p>
            <a:r>
              <a:rPr lang="en-US" sz="2800" b="1" dirty="0"/>
              <a:t>New Content for the 2026 RTP</a:t>
            </a:r>
          </a:p>
          <a:p>
            <a:endParaRPr lang="en-US" sz="2800" b="1" dirty="0"/>
          </a:p>
          <a:p>
            <a:pPr marL="342900" indent="-342900">
              <a:spcAft>
                <a:spcPts val="800"/>
              </a:spcAft>
              <a:buFont typeface="Arial" panose="020B0604020202020204" pitchFamily="34" charset="0"/>
              <a:buChar char="•"/>
            </a:pPr>
            <a:r>
              <a:rPr lang="en-US" dirty="0"/>
              <a:t>First update of our Pedestrian and Bicycle Facility Inventory</a:t>
            </a:r>
          </a:p>
          <a:p>
            <a:pPr marL="342900" indent="-342900">
              <a:spcAft>
                <a:spcPts val="800"/>
              </a:spcAft>
              <a:buFont typeface="Arial" panose="020B0604020202020204" pitchFamily="34" charset="0"/>
              <a:buChar char="•"/>
            </a:pPr>
            <a:r>
              <a:rPr lang="en-US" dirty="0"/>
              <a:t>Bicycle Level of Traffic Stress Analysis</a:t>
            </a:r>
          </a:p>
          <a:p>
            <a:pPr marL="342900" indent="-342900">
              <a:spcAft>
                <a:spcPts val="800"/>
              </a:spcAft>
              <a:buFont typeface="Arial" panose="020B0604020202020204" pitchFamily="34" charset="0"/>
              <a:buChar char="•"/>
            </a:pPr>
            <a:r>
              <a:rPr lang="en-US" dirty="0"/>
              <a:t>Incorporation of ped/bike High-Injury Network, Density information, and updated EFAs</a:t>
            </a:r>
          </a:p>
          <a:p>
            <a:pPr marL="342900" indent="-342900">
              <a:spcAft>
                <a:spcPts val="800"/>
              </a:spcAft>
              <a:buFont typeface="Arial" panose="020B0604020202020204" pitchFamily="34" charset="0"/>
              <a:buChar char="•"/>
            </a:pPr>
            <a:r>
              <a:rPr lang="en-US" dirty="0"/>
              <a:t>Developed a methodology for identifying pedestrian and bicycle gaps on the regional network.</a:t>
            </a:r>
          </a:p>
        </p:txBody>
      </p:sp>
    </p:spTree>
    <p:extLst>
      <p:ext uri="{BB962C8B-B14F-4D97-AF65-F5344CB8AC3E}">
        <p14:creationId xmlns:p14="http://schemas.microsoft.com/office/powerpoint/2010/main" val="372886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Map showing roadways with no or partial sidewalk facilities in the City of Lakewood and the surrounding area.">
            <a:extLst>
              <a:ext uri="{FF2B5EF4-FFF2-40B4-BE49-F238E27FC236}">
                <a16:creationId xmlns:a16="http://schemas.microsoft.com/office/drawing/2014/main" id="{65958292-DB5E-8AB9-B3A8-2593FE172424}"/>
              </a:ext>
            </a:extLst>
          </p:cNvPr>
          <p:cNvPicPr>
            <a:picLocks noChangeAspect="1"/>
          </p:cNvPicPr>
          <p:nvPr/>
        </p:nvPicPr>
        <p:blipFill>
          <a:blip r:embed="rId3"/>
          <a:stretch>
            <a:fillRect/>
          </a:stretch>
        </p:blipFill>
        <p:spPr>
          <a:xfrm>
            <a:off x="7280635" y="1432751"/>
            <a:ext cx="4152122" cy="5373334"/>
          </a:xfrm>
          <a:prstGeom prst="rect">
            <a:avLst/>
          </a:prstGeom>
        </p:spPr>
      </p:pic>
      <p:graphicFrame>
        <p:nvGraphicFramePr>
          <p:cNvPr id="13" name="Table 12" descr="A chart showing the four categories of pedestrian and bicycle gaps.">
            <a:extLst>
              <a:ext uri="{FF2B5EF4-FFF2-40B4-BE49-F238E27FC236}">
                <a16:creationId xmlns:a16="http://schemas.microsoft.com/office/drawing/2014/main" id="{72F0E510-8BF4-DB81-5726-2FA877ADA232}"/>
              </a:ext>
            </a:extLst>
          </p:cNvPr>
          <p:cNvGraphicFramePr>
            <a:graphicFrameLocks noGrp="1"/>
          </p:cNvGraphicFramePr>
          <p:nvPr>
            <p:extLst>
              <p:ext uri="{D42A27DB-BD31-4B8C-83A1-F6EECF244321}">
                <p14:modId xmlns:p14="http://schemas.microsoft.com/office/powerpoint/2010/main" val="2070530813"/>
              </p:ext>
            </p:extLst>
          </p:nvPr>
        </p:nvGraphicFramePr>
        <p:xfrm>
          <a:off x="189478" y="1400812"/>
          <a:ext cx="6986022" cy="5373333"/>
        </p:xfrm>
        <a:graphic>
          <a:graphicData uri="http://schemas.openxmlformats.org/drawingml/2006/table">
            <a:tbl>
              <a:tblPr firstRow="1" firstCol="1" bandRow="1"/>
              <a:tblGrid>
                <a:gridCol w="1232825">
                  <a:extLst>
                    <a:ext uri="{9D8B030D-6E8A-4147-A177-3AD203B41FA5}">
                      <a16:colId xmlns:a16="http://schemas.microsoft.com/office/drawing/2014/main" val="2294079100"/>
                    </a:ext>
                  </a:extLst>
                </a:gridCol>
                <a:gridCol w="5753197">
                  <a:extLst>
                    <a:ext uri="{9D8B030D-6E8A-4147-A177-3AD203B41FA5}">
                      <a16:colId xmlns:a16="http://schemas.microsoft.com/office/drawing/2014/main" val="1579995749"/>
                    </a:ext>
                  </a:extLst>
                </a:gridCol>
              </a:tblGrid>
              <a:tr h="401349">
                <a:tc>
                  <a:txBody>
                    <a:bodyPr/>
                    <a:lstStyle/>
                    <a:p>
                      <a:pPr marL="0" marR="0">
                        <a:lnSpc>
                          <a:spcPct val="150000"/>
                        </a:lnSpc>
                        <a:spcAft>
                          <a:spcPts val="800"/>
                        </a:spcAft>
                        <a:buNone/>
                      </a:pPr>
                      <a:r>
                        <a:rPr lang="en-US" sz="1600" b="1" kern="0" dirty="0">
                          <a:solidFill>
                            <a:srgbClr val="FFFFFF"/>
                          </a:solidFill>
                          <a:effectLst/>
                          <a:latin typeface="Poppins" panose="00000500000000000000" pitchFamily="2" charset="0"/>
                          <a:ea typeface="Times New Roman" panose="02020603050405020304" pitchFamily="18" charset="0"/>
                          <a:cs typeface="Times New Roman" panose="02020603050405020304" pitchFamily="18" charset="0"/>
                        </a:rPr>
                        <a:t>Category</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EA72E"/>
                      </a:solidFill>
                      <a:prstDash val="solid"/>
                      <a:round/>
                      <a:headEnd type="none" w="med" len="med"/>
                      <a:tailEnd type="none" w="med" len="med"/>
                    </a:lnL>
                    <a:lnR>
                      <a:noFill/>
                    </a:lnR>
                    <a:lnT w="12700" cap="flat" cmpd="sng" algn="ctr">
                      <a:solidFill>
                        <a:srgbClr val="4EA72E"/>
                      </a:solidFill>
                      <a:prstDash val="solid"/>
                      <a:round/>
                      <a:headEnd type="none" w="med" len="med"/>
                      <a:tailEnd type="none" w="med" len="med"/>
                    </a:lnT>
                    <a:lnB w="12700" cap="flat" cmpd="sng" algn="ctr">
                      <a:solidFill>
                        <a:srgbClr val="4EA72E"/>
                      </a:solidFill>
                      <a:prstDash val="solid"/>
                      <a:round/>
                      <a:headEnd type="none" w="med" len="med"/>
                      <a:tailEnd type="none" w="med" len="med"/>
                    </a:lnB>
                    <a:solidFill>
                      <a:schemeClr val="accent6"/>
                    </a:solidFill>
                  </a:tcPr>
                </a:tc>
                <a:tc>
                  <a:txBody>
                    <a:bodyPr/>
                    <a:lstStyle/>
                    <a:p>
                      <a:pPr marL="0" marR="0">
                        <a:lnSpc>
                          <a:spcPct val="150000"/>
                        </a:lnSpc>
                        <a:spcAft>
                          <a:spcPts val="800"/>
                        </a:spcAft>
                        <a:buNone/>
                      </a:pPr>
                      <a:r>
                        <a:rPr lang="en-US" sz="1600" b="1" kern="0" dirty="0">
                          <a:solidFill>
                            <a:srgbClr val="FFFFFF"/>
                          </a:solidFill>
                          <a:effectLst/>
                          <a:latin typeface="Poppins" panose="00000500000000000000" pitchFamily="2" charset="0"/>
                          <a:ea typeface="Times New Roman" panose="02020603050405020304" pitchFamily="18" charset="0"/>
                          <a:cs typeface="Times New Roman" panose="02020603050405020304" pitchFamily="18" charset="0"/>
                        </a:rPr>
                        <a:t>Definition</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4EA72E"/>
                      </a:solidFill>
                      <a:prstDash val="solid"/>
                      <a:round/>
                      <a:headEnd type="none" w="med" len="med"/>
                      <a:tailEnd type="none" w="med" len="med"/>
                    </a:lnR>
                    <a:lnT w="12700" cap="flat" cmpd="sng" algn="ctr">
                      <a:solidFill>
                        <a:srgbClr val="4EA72E"/>
                      </a:solidFill>
                      <a:prstDash val="solid"/>
                      <a:round/>
                      <a:headEnd type="none" w="med" len="med"/>
                      <a:tailEnd type="none" w="med" len="med"/>
                    </a:lnT>
                    <a:lnB w="12700" cap="flat" cmpd="sng" algn="ctr">
                      <a:solidFill>
                        <a:srgbClr val="4EA72E"/>
                      </a:solidFill>
                      <a:prstDash val="solid"/>
                      <a:round/>
                      <a:headEnd type="none" w="med" len="med"/>
                      <a:tailEnd type="none" w="med" len="med"/>
                    </a:lnB>
                    <a:solidFill>
                      <a:schemeClr val="accent6"/>
                    </a:solidFill>
                  </a:tcPr>
                </a:tc>
                <a:extLst>
                  <a:ext uri="{0D108BD9-81ED-4DB2-BD59-A6C34878D82A}">
                    <a16:rowId xmlns:a16="http://schemas.microsoft.com/office/drawing/2014/main" val="3312931460"/>
                  </a:ext>
                </a:extLst>
              </a:tr>
              <a:tr h="1641190">
                <a:tc>
                  <a:txBody>
                    <a:bodyPr/>
                    <a:lstStyle/>
                    <a:p>
                      <a:pPr marL="0" marR="0" algn="ctr">
                        <a:lnSpc>
                          <a:spcPct val="150000"/>
                        </a:lnSpc>
                        <a:spcAft>
                          <a:spcPts val="800"/>
                        </a:spcAft>
                        <a:buNone/>
                      </a:pPr>
                      <a:r>
                        <a:rPr lang="en-US" sz="1600" b="1" kern="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1</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4EA72E"/>
                      </a:solidFill>
                      <a:prstDash val="solid"/>
                      <a:round/>
                      <a:headEnd type="none" w="med" len="med"/>
                      <a:tailEnd type="none" w="med" len="med"/>
                    </a:lnT>
                    <a:lnB w="12700" cap="flat" cmpd="sng" algn="ctr">
                      <a:solidFill>
                        <a:srgbClr val="8DD873"/>
                      </a:solidFill>
                      <a:prstDash val="solid"/>
                      <a:round/>
                      <a:headEnd type="none" w="med" len="med"/>
                      <a:tailEnd type="none" w="med" len="med"/>
                    </a:lnB>
                    <a:solidFill>
                      <a:schemeClr val="accent3">
                        <a:lumMod val="20000"/>
                        <a:lumOff val="80000"/>
                      </a:schemeClr>
                    </a:solidFill>
                  </a:tcPr>
                </a:tc>
                <a:tc>
                  <a:txBody>
                    <a:bodyPr/>
                    <a:lstStyle/>
                    <a:p>
                      <a:pPr marL="0" marR="0">
                        <a:lnSpc>
                          <a:spcPct val="150000"/>
                        </a:lnSpc>
                        <a:spcAft>
                          <a:spcPts val="800"/>
                        </a:spcAft>
                        <a:buNone/>
                      </a:pPr>
                      <a:r>
                        <a:rPr lang="en-US" sz="1800" kern="0"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These segments are on the </a:t>
                      </a:r>
                      <a:r>
                        <a:rPr lang="en-US" sz="1800" i="1" kern="0"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Pedestrian/Bicycle HIN</a:t>
                      </a:r>
                      <a:r>
                        <a:rPr lang="en-US" sz="1800" kern="0"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 within a </a:t>
                      </a:r>
                      <a:r>
                        <a:rPr lang="en-US" sz="1800" i="1" kern="0"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supportive density</a:t>
                      </a:r>
                      <a:r>
                        <a:rPr lang="en-US" sz="1800" kern="0"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 in an </a:t>
                      </a:r>
                      <a:r>
                        <a:rPr lang="en-US" sz="1800" i="1" kern="0"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equity focus area</a:t>
                      </a:r>
                      <a:r>
                        <a:rPr lang="en-US" sz="1800" kern="0"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 and have </a:t>
                      </a:r>
                      <a:r>
                        <a:rPr lang="en-US" sz="1800" i="1" kern="0"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no or partial</a:t>
                      </a:r>
                      <a:r>
                        <a:rPr lang="en-US" sz="1800" kern="0"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 pedestrian and/or bicycle facilities.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4EA72E"/>
                      </a:solidFill>
                      <a:prstDash val="solid"/>
                      <a:round/>
                      <a:headEnd type="none" w="med" len="med"/>
                      <a:tailEnd type="none" w="med" len="med"/>
                    </a:lnT>
                    <a:lnB w="12700" cap="flat" cmpd="sng" algn="ctr">
                      <a:solidFill>
                        <a:srgbClr val="8DD873"/>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32409140"/>
                  </a:ext>
                </a:extLst>
              </a:tr>
              <a:tr h="1641190">
                <a:tc>
                  <a:txBody>
                    <a:bodyPr/>
                    <a:lstStyle/>
                    <a:p>
                      <a:pPr marL="0" marR="0" algn="ctr">
                        <a:lnSpc>
                          <a:spcPct val="150000"/>
                        </a:lnSpc>
                        <a:spcAft>
                          <a:spcPts val="800"/>
                        </a:spcAft>
                        <a:buNone/>
                      </a:pPr>
                      <a:r>
                        <a:rPr lang="en-US" sz="1600" b="1" kern="0">
                          <a:effectLst/>
                          <a:latin typeface="Poppins" panose="00000500000000000000" pitchFamily="2" charset="0"/>
                          <a:ea typeface="Times New Roman" panose="02020603050405020304" pitchFamily="18" charset="0"/>
                          <a:cs typeface="Times New Roman" panose="02020603050405020304" pitchFamily="18" charset="0"/>
                        </a:rPr>
                        <a:t>2</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noFill/>
                  </a:tcPr>
                </a:tc>
                <a:tc>
                  <a:txBody>
                    <a:bodyPr/>
                    <a:lstStyle/>
                    <a:p>
                      <a:pPr marL="0" marR="0">
                        <a:lnSpc>
                          <a:spcPct val="150000"/>
                        </a:lnSpc>
                        <a:spcAft>
                          <a:spcPts val="800"/>
                        </a:spcAft>
                        <a:buNone/>
                      </a:pPr>
                      <a:r>
                        <a:rPr lang="en-US" sz="1800" kern="0" dirty="0">
                          <a:effectLst/>
                          <a:latin typeface="Poppins" panose="00000500000000000000" pitchFamily="2" charset="0"/>
                          <a:ea typeface="Times New Roman" panose="02020603050405020304" pitchFamily="18" charset="0"/>
                          <a:cs typeface="Times New Roman" panose="02020603050405020304" pitchFamily="18" charset="0"/>
                        </a:rPr>
                        <a:t> These segments are on the </a:t>
                      </a:r>
                      <a:r>
                        <a:rPr lang="en-US" sz="1800" i="1" kern="0" dirty="0">
                          <a:effectLst/>
                          <a:latin typeface="Poppins" panose="00000500000000000000" pitchFamily="2" charset="0"/>
                          <a:ea typeface="Times New Roman" panose="02020603050405020304" pitchFamily="18" charset="0"/>
                          <a:cs typeface="Times New Roman" panose="02020603050405020304" pitchFamily="18" charset="0"/>
                        </a:rPr>
                        <a:t>Pedestrian/Bicycle HIN</a:t>
                      </a:r>
                      <a:r>
                        <a:rPr lang="en-US" sz="1800" kern="0" dirty="0">
                          <a:effectLst/>
                          <a:latin typeface="Poppins" panose="00000500000000000000" pitchFamily="2" charset="0"/>
                          <a:ea typeface="Times New Roman" panose="02020603050405020304" pitchFamily="18" charset="0"/>
                          <a:cs typeface="Times New Roman" panose="02020603050405020304" pitchFamily="18" charset="0"/>
                        </a:rPr>
                        <a:t>, </a:t>
                      </a:r>
                      <a:r>
                        <a:rPr lang="en-US" sz="1800" u="sng" kern="0" dirty="0">
                          <a:effectLst/>
                          <a:latin typeface="Poppins" panose="00000500000000000000" pitchFamily="2" charset="0"/>
                          <a:ea typeface="Times New Roman" panose="02020603050405020304" pitchFamily="18" charset="0"/>
                          <a:cs typeface="Times New Roman" panose="02020603050405020304" pitchFamily="18" charset="0"/>
                        </a:rPr>
                        <a:t>or</a:t>
                      </a:r>
                      <a:r>
                        <a:rPr lang="en-US" sz="1800" kern="0" dirty="0">
                          <a:effectLst/>
                          <a:latin typeface="Poppins" panose="00000500000000000000" pitchFamily="2" charset="0"/>
                          <a:ea typeface="Times New Roman" panose="02020603050405020304" pitchFamily="18" charset="0"/>
                          <a:cs typeface="Times New Roman" panose="02020603050405020304" pitchFamily="18" charset="0"/>
                        </a:rPr>
                        <a:t> within a </a:t>
                      </a:r>
                      <a:r>
                        <a:rPr lang="en-US" sz="1800" i="1" kern="0" dirty="0">
                          <a:effectLst/>
                          <a:latin typeface="Poppins" panose="00000500000000000000" pitchFamily="2" charset="0"/>
                          <a:ea typeface="Times New Roman" panose="02020603050405020304" pitchFamily="18" charset="0"/>
                          <a:cs typeface="Times New Roman" panose="02020603050405020304" pitchFamily="18" charset="0"/>
                        </a:rPr>
                        <a:t>supportive density</a:t>
                      </a:r>
                      <a:r>
                        <a:rPr lang="en-US" sz="1800" kern="0" dirty="0">
                          <a:effectLst/>
                          <a:latin typeface="Poppins" panose="00000500000000000000" pitchFamily="2" charset="0"/>
                          <a:ea typeface="Times New Roman" panose="02020603050405020304" pitchFamily="18" charset="0"/>
                          <a:cs typeface="Times New Roman" panose="02020603050405020304" pitchFamily="18" charset="0"/>
                        </a:rPr>
                        <a:t>, </a:t>
                      </a:r>
                      <a:r>
                        <a:rPr lang="en-US" sz="1800" u="sng" kern="0" dirty="0">
                          <a:effectLst/>
                          <a:latin typeface="Poppins" panose="00000500000000000000" pitchFamily="2" charset="0"/>
                          <a:ea typeface="Times New Roman" panose="02020603050405020304" pitchFamily="18" charset="0"/>
                          <a:cs typeface="Times New Roman" panose="02020603050405020304" pitchFamily="18" charset="0"/>
                        </a:rPr>
                        <a:t>or</a:t>
                      </a:r>
                      <a:r>
                        <a:rPr lang="en-US" sz="1800" kern="0" dirty="0">
                          <a:effectLst/>
                          <a:latin typeface="Poppins" panose="00000500000000000000" pitchFamily="2" charset="0"/>
                          <a:ea typeface="Times New Roman" panose="02020603050405020304" pitchFamily="18" charset="0"/>
                          <a:cs typeface="Times New Roman" panose="02020603050405020304" pitchFamily="18" charset="0"/>
                        </a:rPr>
                        <a:t> in an </a:t>
                      </a:r>
                      <a:r>
                        <a:rPr lang="en-US" sz="1800" i="1" kern="0" dirty="0">
                          <a:effectLst/>
                          <a:latin typeface="Poppins" panose="00000500000000000000" pitchFamily="2" charset="0"/>
                          <a:ea typeface="Times New Roman" panose="02020603050405020304" pitchFamily="18" charset="0"/>
                          <a:cs typeface="Times New Roman" panose="02020603050405020304" pitchFamily="18" charset="0"/>
                        </a:rPr>
                        <a:t>equity focus area</a:t>
                      </a:r>
                      <a:r>
                        <a:rPr lang="en-US" sz="1800" kern="0" dirty="0">
                          <a:effectLst/>
                          <a:latin typeface="Poppins" panose="00000500000000000000" pitchFamily="2" charset="0"/>
                          <a:ea typeface="Times New Roman" panose="02020603050405020304" pitchFamily="18" charset="0"/>
                          <a:cs typeface="Times New Roman" panose="02020603050405020304" pitchFamily="18" charset="0"/>
                        </a:rPr>
                        <a:t> and have </a:t>
                      </a:r>
                      <a:r>
                        <a:rPr lang="en-US" sz="1800" i="1" kern="0" dirty="0">
                          <a:effectLst/>
                          <a:latin typeface="Poppins" panose="00000500000000000000" pitchFamily="2" charset="0"/>
                          <a:ea typeface="Times New Roman" panose="02020603050405020304" pitchFamily="18" charset="0"/>
                          <a:cs typeface="Times New Roman" panose="02020603050405020304" pitchFamily="18" charset="0"/>
                        </a:rPr>
                        <a:t>no or partial</a:t>
                      </a:r>
                      <a:r>
                        <a:rPr lang="en-US" sz="1800" kern="0" dirty="0">
                          <a:effectLst/>
                          <a:latin typeface="Poppins" panose="00000500000000000000" pitchFamily="2" charset="0"/>
                          <a:ea typeface="Times New Roman" panose="02020603050405020304" pitchFamily="18" charset="0"/>
                          <a:cs typeface="Times New Roman" panose="02020603050405020304" pitchFamily="18" charset="0"/>
                        </a:rPr>
                        <a:t> pedestrian and/or bicycle facilities.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noFill/>
                  </a:tcPr>
                </a:tc>
                <a:extLst>
                  <a:ext uri="{0D108BD9-81ED-4DB2-BD59-A6C34878D82A}">
                    <a16:rowId xmlns:a16="http://schemas.microsoft.com/office/drawing/2014/main" val="4112499526"/>
                  </a:ext>
                </a:extLst>
              </a:tr>
              <a:tr h="844802">
                <a:tc>
                  <a:txBody>
                    <a:bodyPr/>
                    <a:lstStyle/>
                    <a:p>
                      <a:pPr marL="0" marR="0" algn="ctr">
                        <a:lnSpc>
                          <a:spcPct val="150000"/>
                        </a:lnSpc>
                        <a:spcAft>
                          <a:spcPts val="800"/>
                        </a:spcAft>
                        <a:buNone/>
                      </a:pPr>
                      <a:r>
                        <a:rPr lang="en-US" sz="1600" b="1" kern="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3</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solidFill>
                      <a:schemeClr val="accent3">
                        <a:lumMod val="20000"/>
                        <a:lumOff val="80000"/>
                      </a:schemeClr>
                    </a:solidFill>
                  </a:tcPr>
                </a:tc>
                <a:tc>
                  <a:txBody>
                    <a:bodyPr/>
                    <a:lstStyle/>
                    <a:p>
                      <a:pPr marL="0" marR="0">
                        <a:lnSpc>
                          <a:spcPct val="150000"/>
                        </a:lnSpc>
                        <a:spcAft>
                          <a:spcPts val="800"/>
                        </a:spcAft>
                        <a:buNone/>
                      </a:pPr>
                      <a:r>
                        <a:rPr lang="en-US" sz="1800" kern="0"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 These segments have </a:t>
                      </a:r>
                      <a:r>
                        <a:rPr lang="en-US" sz="1800" i="1" kern="0"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no or partial</a:t>
                      </a:r>
                      <a:r>
                        <a:rPr lang="en-US" sz="1800" kern="0"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 pedestrian and/or bicycle facilities.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39313012"/>
                  </a:ext>
                </a:extLst>
              </a:tr>
              <a:tr h="844802">
                <a:tc>
                  <a:txBody>
                    <a:bodyPr/>
                    <a:lstStyle/>
                    <a:p>
                      <a:pPr marL="0" marR="0" algn="ctr">
                        <a:lnSpc>
                          <a:spcPct val="150000"/>
                        </a:lnSpc>
                        <a:spcAft>
                          <a:spcPts val="800"/>
                        </a:spcAft>
                        <a:buNone/>
                      </a:pPr>
                      <a:r>
                        <a:rPr lang="en-US" sz="1600" b="1" kern="0">
                          <a:effectLst/>
                          <a:latin typeface="Poppins" panose="00000500000000000000" pitchFamily="2" charset="0"/>
                          <a:ea typeface="Times New Roman" panose="02020603050405020304" pitchFamily="18" charset="0"/>
                          <a:cs typeface="Times New Roman" panose="02020603050405020304" pitchFamily="18" charset="0"/>
                        </a:rPr>
                        <a:t>4</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noFill/>
                  </a:tcPr>
                </a:tc>
                <a:tc>
                  <a:txBody>
                    <a:bodyPr/>
                    <a:lstStyle/>
                    <a:p>
                      <a:pPr marL="0" marR="0">
                        <a:lnSpc>
                          <a:spcPct val="150000"/>
                        </a:lnSpc>
                        <a:spcAft>
                          <a:spcPts val="800"/>
                        </a:spcAft>
                        <a:buNone/>
                      </a:pPr>
                      <a:r>
                        <a:rPr lang="en-US" sz="1800" kern="0" dirty="0">
                          <a:effectLst/>
                          <a:latin typeface="Poppins" panose="00000500000000000000" pitchFamily="2" charset="0"/>
                          <a:ea typeface="Times New Roman" panose="02020603050405020304" pitchFamily="18" charset="0"/>
                          <a:cs typeface="Times New Roman" panose="02020603050405020304" pitchFamily="18" charset="0"/>
                        </a:rPr>
                        <a:t>These segments have complete bicycle facilities but a level of traffic stress value of 3 or 4.</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8DD873"/>
                      </a:solidFill>
                      <a:prstDash val="solid"/>
                      <a:round/>
                      <a:headEnd type="none" w="med" len="med"/>
                      <a:tailEnd type="none" w="med" len="med"/>
                    </a:lnL>
                    <a:lnR w="12700" cap="flat" cmpd="sng" algn="ctr">
                      <a:solidFill>
                        <a:srgbClr val="8DD873"/>
                      </a:solidFill>
                      <a:prstDash val="solid"/>
                      <a:round/>
                      <a:headEnd type="none" w="med" len="med"/>
                      <a:tailEnd type="none" w="med" len="med"/>
                    </a:lnR>
                    <a:lnT w="12700" cap="flat" cmpd="sng" algn="ctr">
                      <a:solidFill>
                        <a:srgbClr val="8DD873"/>
                      </a:solidFill>
                      <a:prstDash val="solid"/>
                      <a:round/>
                      <a:headEnd type="none" w="med" len="med"/>
                      <a:tailEnd type="none" w="med" len="med"/>
                    </a:lnT>
                    <a:lnB w="12700" cap="flat" cmpd="sng" algn="ctr">
                      <a:solidFill>
                        <a:srgbClr val="8DD873"/>
                      </a:solidFill>
                      <a:prstDash val="solid"/>
                      <a:round/>
                      <a:headEnd type="none" w="med" len="med"/>
                      <a:tailEnd type="none" w="med" len="med"/>
                    </a:lnB>
                    <a:noFill/>
                  </a:tcPr>
                </a:tc>
                <a:extLst>
                  <a:ext uri="{0D108BD9-81ED-4DB2-BD59-A6C34878D82A}">
                    <a16:rowId xmlns:a16="http://schemas.microsoft.com/office/drawing/2014/main" val="2096865338"/>
                  </a:ext>
                </a:extLst>
              </a:tr>
            </a:tbl>
          </a:graphicData>
        </a:graphic>
      </p:graphicFrame>
      <p:sp>
        <p:nvSpPr>
          <p:cNvPr id="2" name="Title 1">
            <a:extLst>
              <a:ext uri="{FF2B5EF4-FFF2-40B4-BE49-F238E27FC236}">
                <a16:creationId xmlns:a16="http://schemas.microsoft.com/office/drawing/2014/main" id="{A9C72FA5-0A2F-5DEC-5684-3422FAC49F48}"/>
              </a:ext>
            </a:extLst>
          </p:cNvPr>
          <p:cNvSpPr>
            <a:spLocks noGrp="1"/>
          </p:cNvSpPr>
          <p:nvPr>
            <p:ph type="title"/>
          </p:nvPr>
        </p:nvSpPr>
        <p:spPr/>
        <p:txBody>
          <a:bodyPr/>
          <a:lstStyle/>
          <a:p>
            <a:r>
              <a:rPr lang="en-US" dirty="0"/>
              <a:t>Active Transportation in the DRAFT RTP </a:t>
            </a:r>
          </a:p>
        </p:txBody>
      </p:sp>
      <p:sp>
        <p:nvSpPr>
          <p:cNvPr id="3" name="Slide Number Placeholder 2">
            <a:extLst>
              <a:ext uri="{FF2B5EF4-FFF2-40B4-BE49-F238E27FC236}">
                <a16:creationId xmlns:a16="http://schemas.microsoft.com/office/drawing/2014/main" id="{B8207FCE-0587-6194-F565-0D8A037EFE64}"/>
              </a:ext>
            </a:extLst>
          </p:cNvPr>
          <p:cNvSpPr>
            <a:spLocks noGrp="1"/>
          </p:cNvSpPr>
          <p:nvPr>
            <p:ph type="sldNum" sz="quarter" idx="12"/>
          </p:nvPr>
        </p:nvSpPr>
        <p:spPr/>
        <p:txBody>
          <a:bodyPr/>
          <a:lstStyle/>
          <a:p>
            <a:fld id="{577A161E-7FE9-324D-B1A3-BF3F7A54C6B3}" type="slidenum">
              <a:rPr lang="en-US" smtClean="0"/>
              <a:t>4</a:t>
            </a:fld>
            <a:endParaRPr lang="en-US" dirty="0"/>
          </a:p>
        </p:txBody>
      </p:sp>
      <p:sp>
        <p:nvSpPr>
          <p:cNvPr id="14" name="TextBox 13">
            <a:extLst>
              <a:ext uri="{FF2B5EF4-FFF2-40B4-BE49-F238E27FC236}">
                <a16:creationId xmlns:a16="http://schemas.microsoft.com/office/drawing/2014/main" id="{8FC1199C-79E0-A08A-E1F4-CFEFBF50A93C}"/>
              </a:ext>
            </a:extLst>
          </p:cNvPr>
          <p:cNvSpPr txBox="1"/>
          <p:nvPr/>
        </p:nvSpPr>
        <p:spPr>
          <a:xfrm>
            <a:off x="1022179" y="1013419"/>
            <a:ext cx="4561631" cy="400110"/>
          </a:xfrm>
          <a:prstGeom prst="rect">
            <a:avLst/>
          </a:prstGeom>
          <a:noFill/>
        </p:spPr>
        <p:txBody>
          <a:bodyPr wrap="square" rtlCol="0">
            <a:spAutoFit/>
          </a:bodyPr>
          <a:lstStyle/>
          <a:p>
            <a:pPr algn="ctr"/>
            <a:r>
              <a:rPr lang="en-US" sz="2000" b="1" dirty="0"/>
              <a:t>Gap Analysis Categories</a:t>
            </a:r>
          </a:p>
        </p:txBody>
      </p:sp>
      <p:sp>
        <p:nvSpPr>
          <p:cNvPr id="19" name="TextBox 18">
            <a:extLst>
              <a:ext uri="{FF2B5EF4-FFF2-40B4-BE49-F238E27FC236}">
                <a16:creationId xmlns:a16="http://schemas.microsoft.com/office/drawing/2014/main" id="{7983C414-DC76-8BE9-F419-BB22731414C7}"/>
              </a:ext>
            </a:extLst>
          </p:cNvPr>
          <p:cNvSpPr txBox="1"/>
          <p:nvPr/>
        </p:nvSpPr>
        <p:spPr>
          <a:xfrm>
            <a:off x="6928144" y="1094197"/>
            <a:ext cx="5098756" cy="369332"/>
          </a:xfrm>
          <a:prstGeom prst="rect">
            <a:avLst/>
          </a:prstGeom>
          <a:noFill/>
        </p:spPr>
        <p:txBody>
          <a:bodyPr wrap="square" rtlCol="0">
            <a:spAutoFit/>
          </a:bodyPr>
          <a:lstStyle/>
          <a:p>
            <a:pPr algn="ctr"/>
            <a:r>
              <a:rPr lang="en-US" b="1" dirty="0"/>
              <a:t>Map of Sidewalk Gaps in Lakewood</a:t>
            </a:r>
          </a:p>
        </p:txBody>
      </p:sp>
    </p:spTree>
    <p:extLst>
      <p:ext uri="{BB962C8B-B14F-4D97-AF65-F5344CB8AC3E}">
        <p14:creationId xmlns:p14="http://schemas.microsoft.com/office/powerpoint/2010/main" val="2362234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42E09-FA45-CE20-6CF5-3C4DA9487709}"/>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44E213A-64D1-387E-510B-3720A9F58484}"/>
              </a:ext>
            </a:extLst>
          </p:cNvPr>
          <p:cNvGraphicFramePr>
            <a:graphicFrameLocks noGrp="1"/>
          </p:cNvGraphicFramePr>
          <p:nvPr>
            <p:extLst>
              <p:ext uri="{D42A27DB-BD31-4B8C-83A1-F6EECF244321}">
                <p14:modId xmlns:p14="http://schemas.microsoft.com/office/powerpoint/2010/main" val="2993370195"/>
              </p:ext>
            </p:extLst>
          </p:nvPr>
        </p:nvGraphicFramePr>
        <p:xfrm>
          <a:off x="172371" y="1769378"/>
          <a:ext cx="10921067" cy="4653108"/>
        </p:xfrm>
        <a:graphic>
          <a:graphicData uri="http://schemas.openxmlformats.org/drawingml/2006/table">
            <a:tbl>
              <a:tblPr firstRow="1" firstCol="1" bandRow="1">
                <a:tableStyleId>{93296810-A885-4BE3-A3E7-6D5BEEA58F35}</a:tableStyleId>
              </a:tblPr>
              <a:tblGrid>
                <a:gridCol w="3315004">
                  <a:extLst>
                    <a:ext uri="{9D8B030D-6E8A-4147-A177-3AD203B41FA5}">
                      <a16:colId xmlns:a16="http://schemas.microsoft.com/office/drawing/2014/main" val="3181007692"/>
                    </a:ext>
                  </a:extLst>
                </a:gridCol>
                <a:gridCol w="4713617">
                  <a:extLst>
                    <a:ext uri="{9D8B030D-6E8A-4147-A177-3AD203B41FA5}">
                      <a16:colId xmlns:a16="http://schemas.microsoft.com/office/drawing/2014/main" val="1590627845"/>
                    </a:ext>
                  </a:extLst>
                </a:gridCol>
                <a:gridCol w="2892446">
                  <a:extLst>
                    <a:ext uri="{9D8B030D-6E8A-4147-A177-3AD203B41FA5}">
                      <a16:colId xmlns:a16="http://schemas.microsoft.com/office/drawing/2014/main" val="694986980"/>
                    </a:ext>
                  </a:extLst>
                </a:gridCol>
              </a:tblGrid>
              <a:tr h="745222">
                <a:tc>
                  <a:txBody>
                    <a:bodyPr/>
                    <a:lstStyle/>
                    <a:p>
                      <a:pPr marL="0" marR="0">
                        <a:lnSpc>
                          <a:spcPct val="107000"/>
                        </a:lnSpc>
                        <a:spcAft>
                          <a:spcPts val="800"/>
                        </a:spcAft>
                        <a:buNone/>
                      </a:pPr>
                      <a:r>
                        <a:rPr lang="en-US" sz="2200" dirty="0">
                          <a:effectLst/>
                        </a:rPr>
                        <a:t>Density</a:t>
                      </a:r>
                      <a:endParaRPr lang="en-US" sz="2200" dirty="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2200">
                          <a:effectLst/>
                        </a:rPr>
                        <a:t>Frequency &amp; Span</a:t>
                      </a:r>
                      <a:endParaRPr lang="en-US" sz="220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2200" dirty="0">
                          <a:effectLst/>
                        </a:rPr>
                        <a:t>Transit Service</a:t>
                      </a:r>
                      <a:endParaRPr lang="en-US" sz="2200" dirty="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6621376"/>
                  </a:ext>
                </a:extLst>
              </a:tr>
              <a:tr h="941293">
                <a:tc>
                  <a:txBody>
                    <a:bodyPr/>
                    <a:lstStyle/>
                    <a:p>
                      <a:pPr marL="0" marR="0">
                        <a:lnSpc>
                          <a:spcPct val="107000"/>
                        </a:lnSpc>
                        <a:spcAft>
                          <a:spcPts val="800"/>
                        </a:spcAft>
                        <a:buNone/>
                      </a:pPr>
                      <a:r>
                        <a:rPr lang="en-US" sz="2200" dirty="0">
                          <a:effectLst/>
                        </a:rPr>
                        <a:t>At least 7 people + jobs per acre</a:t>
                      </a:r>
                      <a:endParaRPr lang="en-US" sz="2200" dirty="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2200" dirty="0">
                          <a:effectLst/>
                        </a:rPr>
                        <a:t>Service with at least 2 trips per hour between 6am and 8pm</a:t>
                      </a:r>
                      <a:endParaRPr lang="en-US" sz="2200" dirty="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2200" dirty="0">
                          <a:effectLst/>
                        </a:rPr>
                        <a:t>Local Transit</a:t>
                      </a:r>
                      <a:endParaRPr lang="en-US" sz="2200" dirty="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926139"/>
                  </a:ext>
                </a:extLst>
              </a:tr>
              <a:tr h="965200">
                <a:tc>
                  <a:txBody>
                    <a:bodyPr/>
                    <a:lstStyle/>
                    <a:p>
                      <a:pPr marL="0" marR="0">
                        <a:lnSpc>
                          <a:spcPct val="107000"/>
                        </a:lnSpc>
                        <a:spcAft>
                          <a:spcPts val="800"/>
                        </a:spcAft>
                        <a:buNone/>
                      </a:pPr>
                      <a:r>
                        <a:rPr lang="en-US" sz="2200" dirty="0">
                          <a:effectLst/>
                        </a:rPr>
                        <a:t>At least 15 people + jobs per acre</a:t>
                      </a:r>
                      <a:endParaRPr lang="en-US" sz="2200" dirty="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2200" dirty="0">
                          <a:effectLst/>
                        </a:rPr>
                        <a:t>Service with at least 3 trips per hour between 5am and 10pm</a:t>
                      </a:r>
                      <a:endParaRPr lang="en-US" sz="2200" dirty="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2200">
                          <a:effectLst/>
                        </a:rPr>
                        <a:t>All Day Service</a:t>
                      </a:r>
                      <a:endParaRPr lang="en-US" sz="220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9168015"/>
                  </a:ext>
                </a:extLst>
              </a:tr>
              <a:tr h="939800">
                <a:tc>
                  <a:txBody>
                    <a:bodyPr/>
                    <a:lstStyle/>
                    <a:p>
                      <a:pPr marL="0" marR="0">
                        <a:lnSpc>
                          <a:spcPct val="107000"/>
                        </a:lnSpc>
                        <a:spcAft>
                          <a:spcPts val="800"/>
                        </a:spcAft>
                        <a:buNone/>
                      </a:pPr>
                      <a:r>
                        <a:rPr lang="en-US" sz="2200" dirty="0">
                          <a:effectLst/>
                        </a:rPr>
                        <a:t>At least 25 people + jobs per acre</a:t>
                      </a:r>
                      <a:endParaRPr lang="en-US" sz="2200" dirty="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2200">
                          <a:effectLst/>
                        </a:rPr>
                        <a:t>Service with at least 4 trips per hour between 6am and 6pm</a:t>
                      </a:r>
                      <a:endParaRPr lang="en-US" sz="220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2200">
                          <a:effectLst/>
                        </a:rPr>
                        <a:t>Frequent Service</a:t>
                      </a:r>
                      <a:endParaRPr lang="en-US" sz="220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0889024"/>
                  </a:ext>
                </a:extLst>
              </a:tr>
              <a:tr h="998689">
                <a:tc>
                  <a:txBody>
                    <a:bodyPr/>
                    <a:lstStyle/>
                    <a:p>
                      <a:pPr marL="0" marR="0">
                        <a:lnSpc>
                          <a:spcPct val="107000"/>
                        </a:lnSpc>
                        <a:spcAft>
                          <a:spcPts val="800"/>
                        </a:spcAft>
                        <a:buNone/>
                      </a:pPr>
                      <a:r>
                        <a:rPr lang="en-US" sz="2200" dirty="0">
                          <a:effectLst/>
                        </a:rPr>
                        <a:t>At least 40 people + jobs per acre</a:t>
                      </a:r>
                      <a:endParaRPr lang="en-US" sz="2200" dirty="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2200">
                          <a:effectLst/>
                        </a:rPr>
                        <a:t>BRT, Light Rail, Commuter Rail or Ferry at varying frequencies and spans</a:t>
                      </a:r>
                      <a:endParaRPr lang="en-US" sz="220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2200" dirty="0">
                          <a:effectLst/>
                        </a:rPr>
                        <a:t>High-Capacity Transit</a:t>
                      </a:r>
                      <a:endParaRPr lang="en-US" sz="2200" dirty="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4564045"/>
                  </a:ext>
                </a:extLst>
              </a:tr>
            </a:tbl>
          </a:graphicData>
        </a:graphic>
      </p:graphicFrame>
      <p:sp>
        <p:nvSpPr>
          <p:cNvPr id="2" name="Title 1">
            <a:extLst>
              <a:ext uri="{FF2B5EF4-FFF2-40B4-BE49-F238E27FC236}">
                <a16:creationId xmlns:a16="http://schemas.microsoft.com/office/drawing/2014/main" id="{52EA73E8-A32B-667A-F34F-BEEA3FF36B62}"/>
              </a:ext>
            </a:extLst>
          </p:cNvPr>
          <p:cNvSpPr>
            <a:spLocks noGrp="1"/>
          </p:cNvSpPr>
          <p:nvPr>
            <p:ph type="title"/>
          </p:nvPr>
        </p:nvSpPr>
        <p:spPr/>
        <p:txBody>
          <a:bodyPr/>
          <a:lstStyle/>
          <a:p>
            <a:r>
              <a:rPr lang="en-US" dirty="0"/>
              <a:t>Transit in the DRAFT RTP </a:t>
            </a:r>
          </a:p>
        </p:txBody>
      </p:sp>
      <p:sp>
        <p:nvSpPr>
          <p:cNvPr id="3" name="Slide Number Placeholder 2">
            <a:extLst>
              <a:ext uri="{FF2B5EF4-FFF2-40B4-BE49-F238E27FC236}">
                <a16:creationId xmlns:a16="http://schemas.microsoft.com/office/drawing/2014/main" id="{6D334AED-FBD8-642D-FF24-87554DD86369}"/>
              </a:ext>
            </a:extLst>
          </p:cNvPr>
          <p:cNvSpPr>
            <a:spLocks noGrp="1"/>
          </p:cNvSpPr>
          <p:nvPr>
            <p:ph type="sldNum" sz="quarter" idx="12"/>
          </p:nvPr>
        </p:nvSpPr>
        <p:spPr/>
        <p:txBody>
          <a:bodyPr/>
          <a:lstStyle/>
          <a:p>
            <a:fld id="{577A161E-7FE9-324D-B1A3-BF3F7A54C6B3}" type="slidenum">
              <a:rPr lang="en-US" smtClean="0"/>
              <a:t>5</a:t>
            </a:fld>
            <a:endParaRPr lang="en-US" dirty="0"/>
          </a:p>
        </p:txBody>
      </p:sp>
      <p:sp>
        <p:nvSpPr>
          <p:cNvPr id="5" name="Rectangle 1">
            <a:extLst>
              <a:ext uri="{FF2B5EF4-FFF2-40B4-BE49-F238E27FC236}">
                <a16:creationId xmlns:a16="http://schemas.microsoft.com/office/drawing/2014/main" id="{71D1F47E-6FDF-B541-2D3B-C81E19F48AA7}"/>
              </a:ext>
            </a:extLst>
          </p:cNvPr>
          <p:cNvSpPr>
            <a:spLocks noChangeArrowheads="1"/>
          </p:cNvSpPr>
          <p:nvPr/>
        </p:nvSpPr>
        <p:spPr bwMode="auto">
          <a:xfrm>
            <a:off x="189478" y="1277250"/>
            <a:ext cx="713368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buFontTx/>
              <a:buNone/>
              <a:tabLst/>
            </a:pPr>
            <a:r>
              <a:rPr lang="en-US" altLang="en-US" sz="2400" b="1" dirty="0"/>
              <a:t>Transit Service &amp; Transit-Supportive Densities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19576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1CACB-EDCF-3F0A-2047-F1F5502E3E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BFB77E-4D99-1CFF-3ECB-C7825B3F1B71}"/>
              </a:ext>
            </a:extLst>
          </p:cNvPr>
          <p:cNvSpPr>
            <a:spLocks noGrp="1"/>
          </p:cNvSpPr>
          <p:nvPr>
            <p:ph type="title"/>
          </p:nvPr>
        </p:nvSpPr>
        <p:spPr/>
        <p:txBody>
          <a:bodyPr/>
          <a:lstStyle/>
          <a:p>
            <a:r>
              <a:rPr lang="en-US" dirty="0"/>
              <a:t>Transit in the DRAFT RTP </a:t>
            </a:r>
          </a:p>
        </p:txBody>
      </p:sp>
      <p:sp>
        <p:nvSpPr>
          <p:cNvPr id="3" name="Slide Number Placeholder 2">
            <a:extLst>
              <a:ext uri="{FF2B5EF4-FFF2-40B4-BE49-F238E27FC236}">
                <a16:creationId xmlns:a16="http://schemas.microsoft.com/office/drawing/2014/main" id="{3F9A3833-9996-48AC-FAA3-CD43EF1CE279}"/>
              </a:ext>
            </a:extLst>
          </p:cNvPr>
          <p:cNvSpPr>
            <a:spLocks noGrp="1"/>
          </p:cNvSpPr>
          <p:nvPr>
            <p:ph type="sldNum" sz="quarter" idx="12"/>
          </p:nvPr>
        </p:nvSpPr>
        <p:spPr/>
        <p:txBody>
          <a:bodyPr/>
          <a:lstStyle/>
          <a:p>
            <a:fld id="{577A161E-7FE9-324D-B1A3-BF3F7A54C6B3}" type="slidenum">
              <a:rPr lang="en-US" smtClean="0"/>
              <a:t>6</a:t>
            </a:fld>
            <a:endParaRPr lang="en-US" dirty="0"/>
          </a:p>
        </p:txBody>
      </p:sp>
      <p:graphicFrame>
        <p:nvGraphicFramePr>
          <p:cNvPr id="4" name="Table 3">
            <a:extLst>
              <a:ext uri="{FF2B5EF4-FFF2-40B4-BE49-F238E27FC236}">
                <a16:creationId xmlns:a16="http://schemas.microsoft.com/office/drawing/2014/main" id="{8B02E6A3-99D0-6FC9-00AD-F4DBF882E9E5}"/>
              </a:ext>
            </a:extLst>
          </p:cNvPr>
          <p:cNvGraphicFramePr>
            <a:graphicFrameLocks noGrp="1"/>
          </p:cNvGraphicFramePr>
          <p:nvPr>
            <p:extLst>
              <p:ext uri="{D42A27DB-BD31-4B8C-83A1-F6EECF244321}">
                <p14:modId xmlns:p14="http://schemas.microsoft.com/office/powerpoint/2010/main" val="4076344791"/>
              </p:ext>
            </p:extLst>
          </p:nvPr>
        </p:nvGraphicFramePr>
        <p:xfrm>
          <a:off x="521208" y="2015914"/>
          <a:ext cx="9811511" cy="3987229"/>
        </p:xfrm>
        <a:graphic>
          <a:graphicData uri="http://schemas.openxmlformats.org/drawingml/2006/table">
            <a:tbl>
              <a:tblPr firstRow="1" firstCol="1" bandRow="1">
                <a:tableStyleId>{93296810-A885-4BE3-A3E7-6D5BEEA58F35}</a:tableStyleId>
              </a:tblPr>
              <a:tblGrid>
                <a:gridCol w="2978207">
                  <a:extLst>
                    <a:ext uri="{9D8B030D-6E8A-4147-A177-3AD203B41FA5}">
                      <a16:colId xmlns:a16="http://schemas.microsoft.com/office/drawing/2014/main" val="3181007692"/>
                    </a:ext>
                  </a:extLst>
                </a:gridCol>
                <a:gridCol w="3502658">
                  <a:extLst>
                    <a:ext uri="{9D8B030D-6E8A-4147-A177-3AD203B41FA5}">
                      <a16:colId xmlns:a16="http://schemas.microsoft.com/office/drawing/2014/main" val="1590627845"/>
                    </a:ext>
                  </a:extLst>
                </a:gridCol>
                <a:gridCol w="3330646">
                  <a:extLst>
                    <a:ext uri="{9D8B030D-6E8A-4147-A177-3AD203B41FA5}">
                      <a16:colId xmlns:a16="http://schemas.microsoft.com/office/drawing/2014/main" val="694986980"/>
                    </a:ext>
                  </a:extLst>
                </a:gridCol>
              </a:tblGrid>
              <a:tr h="628417">
                <a:tc>
                  <a:txBody>
                    <a:bodyPr/>
                    <a:lstStyle/>
                    <a:p>
                      <a:pPr marL="0" marR="0">
                        <a:lnSpc>
                          <a:spcPct val="107000"/>
                        </a:lnSpc>
                        <a:spcAft>
                          <a:spcPts val="800"/>
                        </a:spcAft>
                        <a:buNone/>
                      </a:pPr>
                      <a:r>
                        <a:rPr lang="en-US" sz="2400" b="1" kern="1200" dirty="0">
                          <a:solidFill>
                            <a:schemeClr val="lt1"/>
                          </a:solidFill>
                          <a:effectLst/>
                        </a:rPr>
                        <a:t>Transit Service</a:t>
                      </a:r>
                      <a:endParaRPr lang="en-US" sz="2400" b="1" kern="1200" dirty="0">
                        <a:solidFill>
                          <a:schemeClr val="lt1"/>
                        </a:solidFill>
                        <a:effectLst/>
                        <a:latin typeface="+mn-lt"/>
                        <a:ea typeface="+mn-ea"/>
                        <a:cs typeface="+mn-cs"/>
                      </a:endParaRPr>
                    </a:p>
                  </a:txBody>
                  <a:tcPr marL="68580" marR="68580" marT="0" marB="0"/>
                </a:tc>
                <a:tc>
                  <a:txBody>
                    <a:bodyPr/>
                    <a:lstStyle/>
                    <a:p>
                      <a:pPr marL="0" marR="0" algn="ctr" defTabSz="914400" rtl="0" eaLnBrk="1" latinLnBrk="0" hangingPunct="1">
                        <a:lnSpc>
                          <a:spcPct val="107000"/>
                        </a:lnSpc>
                        <a:spcAft>
                          <a:spcPts val="800"/>
                        </a:spcAft>
                        <a:buNone/>
                      </a:pPr>
                      <a:r>
                        <a:rPr lang="en-US" sz="2400" b="1" kern="1200" dirty="0">
                          <a:solidFill>
                            <a:schemeClr val="lt1"/>
                          </a:solidFill>
                          <a:effectLst/>
                        </a:rPr>
                        <a:t>Current System</a:t>
                      </a:r>
                      <a:endParaRPr lang="en-US" sz="2400" b="1" kern="1200" dirty="0">
                        <a:solidFill>
                          <a:schemeClr val="lt1"/>
                        </a:solidFill>
                        <a:effectLst/>
                        <a:latin typeface="+mn-lt"/>
                        <a:ea typeface="+mn-ea"/>
                        <a:cs typeface="+mn-cs"/>
                      </a:endParaRPr>
                    </a:p>
                  </a:txBody>
                  <a:tcPr marL="68580" marR="68580" marT="0" marB="0"/>
                </a:tc>
                <a:tc>
                  <a:txBody>
                    <a:bodyPr/>
                    <a:lstStyle/>
                    <a:p>
                      <a:pPr marL="0" marR="0" algn="ctr" defTabSz="914400" rtl="0" eaLnBrk="1" latinLnBrk="0" hangingPunct="1">
                        <a:lnSpc>
                          <a:spcPct val="107000"/>
                        </a:lnSpc>
                        <a:spcAft>
                          <a:spcPts val="800"/>
                        </a:spcAft>
                        <a:buNone/>
                      </a:pPr>
                      <a:r>
                        <a:rPr lang="en-US" sz="2400" b="1" kern="1200" dirty="0">
                          <a:solidFill>
                            <a:schemeClr val="lt1"/>
                          </a:solidFill>
                          <a:effectLst/>
                        </a:rPr>
                        <a:t>Future System (2050)</a:t>
                      </a:r>
                      <a:endParaRPr lang="en-US" sz="2400" b="1" kern="1200" dirty="0">
                        <a:solidFill>
                          <a:schemeClr val="lt1"/>
                        </a:solidFill>
                        <a:effectLst/>
                        <a:latin typeface="+mn-lt"/>
                        <a:ea typeface="+mn-ea"/>
                        <a:cs typeface="+mn-cs"/>
                      </a:endParaRPr>
                    </a:p>
                  </a:txBody>
                  <a:tcPr marL="68580" marR="68580" marT="0" marB="0"/>
                </a:tc>
                <a:extLst>
                  <a:ext uri="{0D108BD9-81ED-4DB2-BD59-A6C34878D82A}">
                    <a16:rowId xmlns:a16="http://schemas.microsoft.com/office/drawing/2014/main" val="3516621376"/>
                  </a:ext>
                </a:extLst>
              </a:tr>
              <a:tr h="713229">
                <a:tc>
                  <a:txBody>
                    <a:bodyPr/>
                    <a:lstStyle/>
                    <a:p>
                      <a:pPr marL="0" marR="0">
                        <a:lnSpc>
                          <a:spcPct val="107000"/>
                        </a:lnSpc>
                        <a:spcAft>
                          <a:spcPts val="800"/>
                        </a:spcAft>
                        <a:buNone/>
                      </a:pPr>
                      <a:r>
                        <a:rPr lang="en-US" sz="2400" b="1" kern="1200" dirty="0">
                          <a:solidFill>
                            <a:schemeClr val="lt1"/>
                          </a:solidFill>
                          <a:effectLst/>
                        </a:rPr>
                        <a:t>Local Transit</a:t>
                      </a:r>
                      <a:endParaRPr lang="en-US" sz="2400" b="1" kern="1200" dirty="0">
                        <a:solidFill>
                          <a:schemeClr val="lt1"/>
                        </a:solidFill>
                        <a:effectLst/>
                        <a:latin typeface="+mn-lt"/>
                        <a:ea typeface="+mn-ea"/>
                        <a:cs typeface="+mn-cs"/>
                      </a:endParaRPr>
                    </a:p>
                  </a:txBody>
                  <a:tcPr marL="68580" marR="68580" marT="0" marB="0"/>
                </a:tc>
                <a:tc>
                  <a:txBody>
                    <a:bodyPr/>
                    <a:lstStyle/>
                    <a:p>
                      <a:pPr marL="0" marR="0" algn="ctr">
                        <a:lnSpc>
                          <a:spcPct val="107000"/>
                        </a:lnSpc>
                        <a:spcAft>
                          <a:spcPts val="800"/>
                        </a:spcAft>
                        <a:buNone/>
                      </a:pPr>
                      <a:r>
                        <a:rPr lang="en-US" sz="2400" dirty="0">
                          <a:effectLst/>
                        </a:rPr>
                        <a:t>33%</a:t>
                      </a:r>
                      <a:endParaRPr lang="en-US" sz="2400" dirty="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2400" dirty="0">
                          <a:effectLst/>
                        </a:rPr>
                        <a:t>15%</a:t>
                      </a:r>
                      <a:endParaRPr lang="en-US" sz="2400" dirty="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926139"/>
                  </a:ext>
                </a:extLst>
              </a:tr>
              <a:tr h="713229">
                <a:tc>
                  <a:txBody>
                    <a:bodyPr/>
                    <a:lstStyle/>
                    <a:p>
                      <a:pPr marL="0" marR="0">
                        <a:lnSpc>
                          <a:spcPct val="107000"/>
                        </a:lnSpc>
                        <a:spcAft>
                          <a:spcPts val="800"/>
                        </a:spcAft>
                        <a:buNone/>
                      </a:pPr>
                      <a:r>
                        <a:rPr lang="en-US" sz="2400" b="1" kern="1200" dirty="0">
                          <a:solidFill>
                            <a:schemeClr val="lt1"/>
                          </a:solidFill>
                          <a:effectLst/>
                        </a:rPr>
                        <a:t>All Day Transit</a:t>
                      </a:r>
                      <a:endParaRPr lang="en-US" sz="2400" b="1" kern="1200" dirty="0">
                        <a:solidFill>
                          <a:schemeClr val="lt1"/>
                        </a:solidFill>
                        <a:effectLst/>
                        <a:latin typeface="+mn-lt"/>
                        <a:ea typeface="+mn-ea"/>
                        <a:cs typeface="+mn-cs"/>
                      </a:endParaRPr>
                    </a:p>
                  </a:txBody>
                  <a:tcPr marL="68580" marR="68580" marT="0" marB="0"/>
                </a:tc>
                <a:tc>
                  <a:txBody>
                    <a:bodyPr/>
                    <a:lstStyle/>
                    <a:p>
                      <a:pPr marL="0" marR="0" algn="ctr">
                        <a:lnSpc>
                          <a:spcPct val="107000"/>
                        </a:lnSpc>
                        <a:spcAft>
                          <a:spcPts val="800"/>
                        </a:spcAft>
                        <a:buNone/>
                      </a:pPr>
                      <a:r>
                        <a:rPr lang="en-US" sz="2400" dirty="0">
                          <a:effectLst/>
                        </a:rPr>
                        <a:t>36%</a:t>
                      </a:r>
                      <a:endParaRPr lang="en-US" sz="2400" dirty="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2400" dirty="0">
                          <a:effectLst/>
                        </a:rPr>
                        <a:t>20%</a:t>
                      </a:r>
                      <a:endParaRPr lang="en-US" sz="2400" dirty="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9168015"/>
                  </a:ext>
                </a:extLst>
              </a:tr>
              <a:tr h="713229">
                <a:tc>
                  <a:txBody>
                    <a:bodyPr/>
                    <a:lstStyle/>
                    <a:p>
                      <a:pPr marL="0" marR="0">
                        <a:lnSpc>
                          <a:spcPct val="107000"/>
                        </a:lnSpc>
                        <a:spcAft>
                          <a:spcPts val="800"/>
                        </a:spcAft>
                        <a:buNone/>
                      </a:pPr>
                      <a:r>
                        <a:rPr lang="en-US" sz="2400" b="1" kern="1200" dirty="0">
                          <a:solidFill>
                            <a:schemeClr val="lt1"/>
                          </a:solidFill>
                          <a:effectLst/>
                        </a:rPr>
                        <a:t>Frequent Transit</a:t>
                      </a:r>
                      <a:endParaRPr lang="en-US" sz="2400" b="1" kern="1200" dirty="0">
                        <a:solidFill>
                          <a:schemeClr val="lt1"/>
                        </a:solidFill>
                        <a:effectLst/>
                        <a:latin typeface="+mn-lt"/>
                        <a:ea typeface="+mn-ea"/>
                        <a:cs typeface="+mn-cs"/>
                      </a:endParaRPr>
                    </a:p>
                  </a:txBody>
                  <a:tcPr marL="68580" marR="68580" marT="0" marB="0"/>
                </a:tc>
                <a:tc>
                  <a:txBody>
                    <a:bodyPr/>
                    <a:lstStyle/>
                    <a:p>
                      <a:pPr marL="0" marR="0" algn="ctr">
                        <a:lnSpc>
                          <a:spcPct val="107000"/>
                        </a:lnSpc>
                        <a:spcAft>
                          <a:spcPts val="800"/>
                        </a:spcAft>
                        <a:buNone/>
                      </a:pPr>
                      <a:r>
                        <a:rPr lang="en-US" sz="2400" dirty="0">
                          <a:effectLst/>
                        </a:rPr>
                        <a:t>11%</a:t>
                      </a:r>
                      <a:endParaRPr lang="en-US" sz="2400" dirty="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2400" dirty="0">
                          <a:effectLst/>
                        </a:rPr>
                        <a:t>0%</a:t>
                      </a:r>
                      <a:endParaRPr lang="en-US" sz="2400" dirty="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0889024"/>
                  </a:ext>
                </a:extLst>
              </a:tr>
              <a:tr h="1077287">
                <a:tc>
                  <a:txBody>
                    <a:bodyPr/>
                    <a:lstStyle/>
                    <a:p>
                      <a:pPr marL="0" marR="0">
                        <a:lnSpc>
                          <a:spcPct val="107000"/>
                        </a:lnSpc>
                        <a:spcAft>
                          <a:spcPts val="800"/>
                        </a:spcAft>
                        <a:buNone/>
                      </a:pPr>
                      <a:r>
                        <a:rPr lang="en-US" sz="2400" b="1" kern="1200" dirty="0">
                          <a:solidFill>
                            <a:schemeClr val="lt1"/>
                          </a:solidFill>
                          <a:effectLst/>
                        </a:rPr>
                        <a:t>High-Capacity Transit</a:t>
                      </a:r>
                      <a:endParaRPr lang="en-US" sz="2400" b="1" kern="1200" dirty="0">
                        <a:solidFill>
                          <a:schemeClr val="lt1"/>
                        </a:solidFill>
                        <a:effectLst/>
                        <a:latin typeface="+mn-lt"/>
                        <a:ea typeface="+mn-ea"/>
                        <a:cs typeface="+mn-cs"/>
                      </a:endParaRPr>
                    </a:p>
                  </a:txBody>
                  <a:tcPr marL="68580" marR="68580" marT="0" marB="0"/>
                </a:tc>
                <a:tc>
                  <a:txBody>
                    <a:bodyPr/>
                    <a:lstStyle/>
                    <a:p>
                      <a:pPr marL="0" marR="0" algn="ctr">
                        <a:lnSpc>
                          <a:spcPct val="107000"/>
                        </a:lnSpc>
                        <a:spcAft>
                          <a:spcPts val="800"/>
                        </a:spcAft>
                        <a:buNone/>
                      </a:pPr>
                      <a:r>
                        <a:rPr lang="en-US" sz="2400" dirty="0">
                          <a:effectLst/>
                        </a:rPr>
                        <a:t>16%</a:t>
                      </a:r>
                      <a:endParaRPr lang="en-US" sz="2400" dirty="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2400" dirty="0">
                          <a:effectLst/>
                        </a:rPr>
                        <a:t>34%</a:t>
                      </a:r>
                      <a:endParaRPr lang="en-US" sz="2400" dirty="0">
                        <a:effectLst/>
                        <a:latin typeface="Arial" panose="020B06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4564045"/>
                  </a:ext>
                </a:extLst>
              </a:tr>
            </a:tbl>
          </a:graphicData>
        </a:graphic>
      </p:graphicFrame>
      <p:sp>
        <p:nvSpPr>
          <p:cNvPr id="5" name="Rectangle 1">
            <a:extLst>
              <a:ext uri="{FF2B5EF4-FFF2-40B4-BE49-F238E27FC236}">
                <a16:creationId xmlns:a16="http://schemas.microsoft.com/office/drawing/2014/main" id="{B6C963CE-603D-3BA0-2FA8-BECCC72FA90E}"/>
              </a:ext>
            </a:extLst>
          </p:cNvPr>
          <p:cNvSpPr>
            <a:spLocks noChangeArrowheads="1"/>
          </p:cNvSpPr>
          <p:nvPr/>
        </p:nvSpPr>
        <p:spPr bwMode="auto">
          <a:xfrm>
            <a:off x="428934" y="1215695"/>
            <a:ext cx="659347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buFontTx/>
              <a:buNone/>
              <a:tabLst/>
            </a:pPr>
            <a:r>
              <a:rPr lang="en-US" altLang="en-US" sz="2800" b="1" dirty="0"/>
              <a:t>Transit Service Gaps Today vs. 2050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91000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B05A4-3260-5E75-462C-E34E1FD1C3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6075DB-167C-0B16-0130-8E2E2C0DC30A}"/>
              </a:ext>
            </a:extLst>
          </p:cNvPr>
          <p:cNvSpPr>
            <a:spLocks noGrp="1"/>
          </p:cNvSpPr>
          <p:nvPr>
            <p:ph type="title"/>
          </p:nvPr>
        </p:nvSpPr>
        <p:spPr>
          <a:xfrm>
            <a:off x="189478" y="233043"/>
            <a:ext cx="11377682" cy="610473"/>
          </a:xfrm>
        </p:spPr>
        <p:txBody>
          <a:bodyPr>
            <a:normAutofit fontScale="90000"/>
          </a:bodyPr>
          <a:lstStyle/>
          <a:p>
            <a:r>
              <a:rPr lang="en-US" dirty="0"/>
              <a:t>Regional </a:t>
            </a:r>
            <a:r>
              <a:rPr lang="en-US" sz="3900" dirty="0"/>
              <a:t>Transit</a:t>
            </a:r>
            <a:r>
              <a:rPr lang="en-US" dirty="0"/>
              <a:t> Access Assessment in the DRAFT RTP</a:t>
            </a:r>
          </a:p>
        </p:txBody>
      </p:sp>
      <p:sp>
        <p:nvSpPr>
          <p:cNvPr id="5" name="Slide Number Placeholder 4">
            <a:extLst>
              <a:ext uri="{FF2B5EF4-FFF2-40B4-BE49-F238E27FC236}">
                <a16:creationId xmlns:a16="http://schemas.microsoft.com/office/drawing/2014/main" id="{5B4D6940-0C20-1878-1EFD-822B4E91CA09}"/>
              </a:ext>
            </a:extLst>
          </p:cNvPr>
          <p:cNvSpPr>
            <a:spLocks noGrp="1"/>
          </p:cNvSpPr>
          <p:nvPr>
            <p:ph type="sldNum" sz="quarter" idx="12"/>
          </p:nvPr>
        </p:nvSpPr>
        <p:spPr/>
        <p:txBody>
          <a:bodyPr/>
          <a:lstStyle/>
          <a:p>
            <a:fld id="{577A161E-7FE9-324D-B1A3-BF3F7A54C6B3}" type="slidenum">
              <a:rPr lang="en-US" smtClean="0"/>
              <a:t>7</a:t>
            </a:fld>
            <a:endParaRPr lang="en-US" dirty="0"/>
          </a:p>
        </p:txBody>
      </p:sp>
      <p:sp>
        <p:nvSpPr>
          <p:cNvPr id="15" name="Text Placeholder 14">
            <a:extLst>
              <a:ext uri="{FF2B5EF4-FFF2-40B4-BE49-F238E27FC236}">
                <a16:creationId xmlns:a16="http://schemas.microsoft.com/office/drawing/2014/main" id="{44AFED38-BBB5-39AC-3340-BBFF8D2C3FAB}"/>
              </a:ext>
            </a:extLst>
          </p:cNvPr>
          <p:cNvSpPr>
            <a:spLocks noGrp="1"/>
          </p:cNvSpPr>
          <p:nvPr>
            <p:ph type="body" sz="quarter" idx="14"/>
          </p:nvPr>
        </p:nvSpPr>
        <p:spPr>
          <a:xfrm>
            <a:off x="365512" y="1051560"/>
            <a:ext cx="10950188" cy="5135120"/>
          </a:xfrm>
        </p:spPr>
        <p:txBody>
          <a:bodyPr>
            <a:noAutofit/>
          </a:bodyPr>
          <a:lstStyle/>
          <a:p>
            <a:pPr>
              <a:lnSpc>
                <a:spcPct val="100000"/>
              </a:lnSpc>
              <a:spcAft>
                <a:spcPts val="800"/>
              </a:spcAft>
            </a:pPr>
            <a:r>
              <a:rPr lang="en-US" dirty="0"/>
              <a:t>Developed methodology for assessing transit access needs across the region.</a:t>
            </a:r>
          </a:p>
          <a:p>
            <a:pPr marL="342900" indent="-342900">
              <a:lnSpc>
                <a:spcPct val="100000"/>
              </a:lnSpc>
              <a:spcAft>
                <a:spcPts val="800"/>
              </a:spcAft>
              <a:buFont typeface="Arial" panose="020B0604020202020204" pitchFamily="34" charset="0"/>
              <a:buChar char="•"/>
            </a:pPr>
            <a:r>
              <a:rPr lang="en-US" dirty="0"/>
              <a:t>Applied to </a:t>
            </a:r>
            <a:r>
              <a:rPr lang="en-US" b="1" dirty="0"/>
              <a:t>current system </a:t>
            </a:r>
            <a:r>
              <a:rPr lang="en-US" dirty="0"/>
              <a:t>and </a:t>
            </a:r>
            <a:r>
              <a:rPr lang="en-US" b="1" dirty="0"/>
              <a:t>2050 system</a:t>
            </a:r>
          </a:p>
          <a:p>
            <a:pPr>
              <a:lnSpc>
                <a:spcPct val="100000"/>
              </a:lnSpc>
              <a:spcAft>
                <a:spcPts val="800"/>
              </a:spcAft>
            </a:pPr>
            <a:r>
              <a:rPr lang="en-US" dirty="0"/>
              <a:t>Assess population and employment with the highest transit access needs in the following categories.</a:t>
            </a:r>
          </a:p>
          <a:p>
            <a:pPr marL="342900" indent="-342900">
              <a:spcAft>
                <a:spcPts val="800"/>
              </a:spcAft>
              <a:buFont typeface="Arial" panose="020B0604020202020204" pitchFamily="34" charset="0"/>
              <a:buChar char="•"/>
            </a:pPr>
            <a:r>
              <a:rPr lang="en-US" dirty="0"/>
              <a:t>Address High Injury Network</a:t>
            </a:r>
          </a:p>
          <a:p>
            <a:pPr marL="342900" indent="-342900">
              <a:spcAft>
                <a:spcPts val="800"/>
              </a:spcAft>
              <a:buFont typeface="Arial" panose="020B0604020202020204" pitchFamily="34" charset="0"/>
              <a:buChar char="•"/>
            </a:pPr>
            <a:r>
              <a:rPr lang="en-US" dirty="0"/>
              <a:t>Enhance Pedestrian Infrastructure</a:t>
            </a:r>
          </a:p>
          <a:p>
            <a:pPr marL="342900" indent="-342900">
              <a:spcAft>
                <a:spcPts val="800"/>
              </a:spcAft>
              <a:buFont typeface="Arial" panose="020B0604020202020204" pitchFamily="34" charset="0"/>
              <a:buChar char="•"/>
            </a:pPr>
            <a:r>
              <a:rPr lang="en-US" dirty="0"/>
              <a:t>Expand Bike Network</a:t>
            </a:r>
          </a:p>
          <a:p>
            <a:pPr marL="342900" indent="-342900">
              <a:spcAft>
                <a:spcPts val="800"/>
              </a:spcAft>
              <a:buFont typeface="Arial" panose="020B0604020202020204" pitchFamily="34" charset="0"/>
              <a:buChar char="•"/>
            </a:pPr>
            <a:r>
              <a:rPr lang="en-US" dirty="0"/>
              <a:t>Improve Route Directness</a:t>
            </a:r>
          </a:p>
          <a:p>
            <a:pPr marL="342900" indent="-342900">
              <a:spcAft>
                <a:spcPts val="800"/>
              </a:spcAft>
              <a:buFont typeface="Arial" panose="020B0604020202020204" pitchFamily="34" charset="0"/>
              <a:buChar char="•"/>
            </a:pPr>
            <a:r>
              <a:rPr lang="en-US" dirty="0"/>
              <a:t>Manage Parking Demand</a:t>
            </a:r>
          </a:p>
        </p:txBody>
      </p:sp>
    </p:spTree>
    <p:extLst>
      <p:ext uri="{BB962C8B-B14F-4D97-AF65-F5344CB8AC3E}">
        <p14:creationId xmlns:p14="http://schemas.microsoft.com/office/powerpoint/2010/main" val="2568547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0A163-7429-345A-F559-4057981272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CB7629-1007-68B1-3AB8-7751C8A6514D}"/>
              </a:ext>
            </a:extLst>
          </p:cNvPr>
          <p:cNvSpPr>
            <a:spLocks noGrp="1"/>
          </p:cNvSpPr>
          <p:nvPr>
            <p:ph type="title"/>
          </p:nvPr>
        </p:nvSpPr>
        <p:spPr>
          <a:xfrm>
            <a:off x="189478" y="233043"/>
            <a:ext cx="11377682" cy="610473"/>
          </a:xfrm>
        </p:spPr>
        <p:txBody>
          <a:bodyPr>
            <a:normAutofit/>
          </a:bodyPr>
          <a:lstStyle/>
          <a:p>
            <a:r>
              <a:rPr lang="en-US" dirty="0"/>
              <a:t>Interactive Transit Access Tool</a:t>
            </a:r>
          </a:p>
        </p:txBody>
      </p:sp>
      <p:sp>
        <p:nvSpPr>
          <p:cNvPr id="5" name="Slide Number Placeholder 4">
            <a:extLst>
              <a:ext uri="{FF2B5EF4-FFF2-40B4-BE49-F238E27FC236}">
                <a16:creationId xmlns:a16="http://schemas.microsoft.com/office/drawing/2014/main" id="{4605FB42-976C-B492-CF0B-CE164F2618BE}"/>
              </a:ext>
            </a:extLst>
          </p:cNvPr>
          <p:cNvSpPr>
            <a:spLocks noGrp="1"/>
          </p:cNvSpPr>
          <p:nvPr>
            <p:ph type="sldNum" sz="quarter" idx="12"/>
          </p:nvPr>
        </p:nvSpPr>
        <p:spPr/>
        <p:txBody>
          <a:bodyPr/>
          <a:lstStyle/>
          <a:p>
            <a:fld id="{577A161E-7FE9-324D-B1A3-BF3F7A54C6B3}" type="slidenum">
              <a:rPr lang="en-US" smtClean="0"/>
              <a:t>8</a:t>
            </a:fld>
            <a:endParaRPr lang="en-US" dirty="0"/>
          </a:p>
        </p:txBody>
      </p:sp>
      <p:sp>
        <p:nvSpPr>
          <p:cNvPr id="15" name="Text Placeholder 14">
            <a:extLst>
              <a:ext uri="{FF2B5EF4-FFF2-40B4-BE49-F238E27FC236}">
                <a16:creationId xmlns:a16="http://schemas.microsoft.com/office/drawing/2014/main" id="{D10BCF15-5758-5F6F-D538-7DC64A9A615C}"/>
              </a:ext>
            </a:extLst>
          </p:cNvPr>
          <p:cNvSpPr>
            <a:spLocks noGrp="1"/>
          </p:cNvSpPr>
          <p:nvPr>
            <p:ph type="body" sz="quarter" idx="14"/>
          </p:nvPr>
        </p:nvSpPr>
        <p:spPr>
          <a:xfrm>
            <a:off x="365512" y="1051560"/>
            <a:ext cx="10378688" cy="5135120"/>
          </a:xfrm>
        </p:spPr>
        <p:txBody>
          <a:bodyPr>
            <a:noAutofit/>
          </a:bodyPr>
          <a:lstStyle/>
          <a:p>
            <a:pPr>
              <a:lnSpc>
                <a:spcPct val="100000"/>
              </a:lnSpc>
              <a:spcAft>
                <a:spcPts val="800"/>
              </a:spcAft>
            </a:pPr>
            <a:r>
              <a:rPr lang="en-US" b="1" dirty="0"/>
              <a:t>January – May 2026:</a:t>
            </a:r>
          </a:p>
          <a:p>
            <a:pPr>
              <a:lnSpc>
                <a:spcPct val="100000"/>
              </a:lnSpc>
              <a:spcAft>
                <a:spcPts val="800"/>
              </a:spcAft>
            </a:pPr>
            <a:r>
              <a:rPr lang="en-US" dirty="0"/>
              <a:t>PSRC and consultant team will develop an online map that allows users to visualize the transit access typologies for the region (current system and future system) using the selected census geography. </a:t>
            </a:r>
          </a:p>
          <a:p>
            <a:pPr>
              <a:lnSpc>
                <a:spcPct val="100000"/>
              </a:lnSpc>
              <a:spcAft>
                <a:spcPts val="800"/>
              </a:spcAft>
            </a:pPr>
            <a:r>
              <a:rPr lang="en-US" dirty="0"/>
              <a:t>The tool will also:</a:t>
            </a:r>
          </a:p>
          <a:p>
            <a:pPr marL="342900" indent="-342900">
              <a:lnSpc>
                <a:spcPct val="100000"/>
              </a:lnSpc>
              <a:spcAft>
                <a:spcPts val="800"/>
              </a:spcAft>
              <a:buFont typeface="Arial" panose="020B0604020202020204" pitchFamily="34" charset="0"/>
              <a:buChar char="•"/>
            </a:pPr>
            <a:r>
              <a:rPr lang="en-US" dirty="0"/>
              <a:t>direct users to the strategies recommended for each typology and </a:t>
            </a:r>
          </a:p>
          <a:p>
            <a:pPr marL="342900" indent="-342900">
              <a:lnSpc>
                <a:spcPct val="100000"/>
              </a:lnSpc>
              <a:spcAft>
                <a:spcPts val="800"/>
              </a:spcAft>
              <a:buFont typeface="Arial" panose="020B0604020202020204" pitchFamily="34" charset="0"/>
              <a:buChar char="•"/>
            </a:pPr>
            <a:r>
              <a:rPr lang="en-US" dirty="0"/>
              <a:t>dynamically show the impact of specific local data, such as neighborhood greenway program, on transit access, using the methodology applied to regional transit access. </a:t>
            </a:r>
          </a:p>
          <a:p>
            <a:pPr>
              <a:lnSpc>
                <a:spcPct val="100000"/>
              </a:lnSpc>
              <a:spcAft>
                <a:spcPts val="800"/>
              </a:spcAft>
            </a:pPr>
            <a:endParaRPr lang="en-US" sz="1200" dirty="0"/>
          </a:p>
        </p:txBody>
      </p:sp>
    </p:spTree>
    <p:extLst>
      <p:ext uri="{BB962C8B-B14F-4D97-AF65-F5344CB8AC3E}">
        <p14:creationId xmlns:p14="http://schemas.microsoft.com/office/powerpoint/2010/main" val="2287173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3732C-612A-5373-A6CD-B2C9A69E4BD6}"/>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97BEB42-C579-3C84-460B-31EEFD87B451}"/>
              </a:ext>
            </a:extLst>
          </p:cNvPr>
          <p:cNvSpPr>
            <a:spLocks noGrp="1"/>
          </p:cNvSpPr>
          <p:nvPr>
            <p:ph type="sldNum" sz="quarter" idx="15"/>
          </p:nvPr>
        </p:nvSpPr>
        <p:spPr>
          <a:xfrm>
            <a:off x="70004" y="6378778"/>
            <a:ext cx="526420" cy="365125"/>
          </a:xfrm>
        </p:spPr>
        <p:txBody>
          <a:bodyPr/>
          <a:lstStyle/>
          <a:p>
            <a:pPr algn="ctr"/>
            <a:fld id="{577A161E-7FE9-324D-B1A3-BF3F7A54C6B3}" type="slidenum">
              <a:rPr lang="en-US" sz="1400" smtClean="0"/>
              <a:pPr algn="ctr"/>
              <a:t>9</a:t>
            </a:fld>
            <a:endParaRPr lang="en-US" sz="1400" dirty="0"/>
          </a:p>
        </p:txBody>
      </p:sp>
      <p:sp>
        <p:nvSpPr>
          <p:cNvPr id="8" name="TextBox 7">
            <a:extLst>
              <a:ext uri="{FF2B5EF4-FFF2-40B4-BE49-F238E27FC236}">
                <a16:creationId xmlns:a16="http://schemas.microsoft.com/office/drawing/2014/main" id="{14708397-8656-3935-BFF2-B9BF157A662E}"/>
              </a:ext>
            </a:extLst>
          </p:cNvPr>
          <p:cNvSpPr txBox="1"/>
          <p:nvPr/>
        </p:nvSpPr>
        <p:spPr>
          <a:xfrm>
            <a:off x="180348" y="1015732"/>
            <a:ext cx="11831304" cy="5497339"/>
          </a:xfrm>
          <a:prstGeom prst="rect">
            <a:avLst/>
          </a:prstGeom>
          <a:noFill/>
        </p:spPr>
        <p:txBody>
          <a:bodyPr wrap="square" lIns="91440" tIns="45720" rIns="91440" bIns="45720" rtlCol="0" anchor="t">
            <a:spAutoFit/>
          </a:bodyPr>
          <a:lstStyle/>
          <a:p>
            <a:pPr marL="457200" indent="-457200">
              <a:lnSpc>
                <a:spcPct val="106000"/>
              </a:lnSpc>
              <a:spcBef>
                <a:spcPts val="1200"/>
              </a:spcBef>
              <a:spcAft>
                <a:spcPts val="1200"/>
              </a:spcAft>
              <a:buFont typeface="Wingdings" panose="05000000000000000000" pitchFamily="2" charset="2"/>
              <a:buChar char="Ø"/>
            </a:pPr>
            <a:r>
              <a:rPr lang="en-US" sz="2800" dirty="0">
                <a:solidFill>
                  <a:schemeClr val="accent1"/>
                </a:solidFill>
              </a:rPr>
              <a:t>November 20 </a:t>
            </a:r>
            <a:r>
              <a:rPr lang="en-US" sz="2800" dirty="0"/>
              <a:t>– Virtual RTP Regional Public Meeting </a:t>
            </a:r>
          </a:p>
          <a:p>
            <a:pPr marL="457200" indent="-457200">
              <a:lnSpc>
                <a:spcPct val="106000"/>
              </a:lnSpc>
              <a:spcBef>
                <a:spcPts val="1200"/>
              </a:spcBef>
              <a:spcAft>
                <a:spcPts val="1200"/>
              </a:spcAft>
              <a:buFont typeface="Wingdings" panose="05000000000000000000" pitchFamily="2" charset="2"/>
              <a:buChar char="Ø"/>
            </a:pPr>
            <a:r>
              <a:rPr lang="en-US" sz="2800" dirty="0">
                <a:solidFill>
                  <a:schemeClr val="accent2"/>
                </a:solidFill>
              </a:rPr>
              <a:t>December 11 </a:t>
            </a:r>
            <a:r>
              <a:rPr lang="en-US" sz="2800" dirty="0"/>
              <a:t>– TPB authorizes staff to release the draft plan for public comment</a:t>
            </a:r>
          </a:p>
          <a:p>
            <a:pPr marL="914400" lvl="1" indent="-457200">
              <a:lnSpc>
                <a:spcPct val="106000"/>
              </a:lnSpc>
              <a:spcBef>
                <a:spcPts val="600"/>
              </a:spcBef>
              <a:spcAft>
                <a:spcPts val="600"/>
              </a:spcAft>
              <a:buFont typeface="Arial" panose="020B0604020202020204" pitchFamily="34" charset="0"/>
              <a:buChar char="•"/>
            </a:pPr>
            <a:r>
              <a:rPr lang="en-US" sz="2800" dirty="0"/>
              <a:t>Public comment period open from mid-December to end of January 2026</a:t>
            </a:r>
          </a:p>
          <a:p>
            <a:pPr marL="914400" lvl="1" indent="-457200">
              <a:lnSpc>
                <a:spcPct val="106000"/>
              </a:lnSpc>
              <a:spcBef>
                <a:spcPts val="600"/>
              </a:spcBef>
              <a:spcAft>
                <a:spcPts val="1200"/>
              </a:spcAft>
              <a:buFont typeface="Arial" panose="020B0604020202020204" pitchFamily="34" charset="0"/>
              <a:buChar char="•"/>
            </a:pPr>
            <a:r>
              <a:rPr lang="en-US" sz="2800" dirty="0"/>
              <a:t>Additional outreach to focus groups, key stakeholders</a:t>
            </a:r>
          </a:p>
          <a:p>
            <a:pPr marL="457200" indent="-457200">
              <a:lnSpc>
                <a:spcPct val="106000"/>
              </a:lnSpc>
              <a:spcBef>
                <a:spcPts val="1200"/>
              </a:spcBef>
              <a:spcAft>
                <a:spcPts val="1200"/>
              </a:spcAft>
              <a:buFont typeface="Wingdings" panose="05000000000000000000" pitchFamily="2" charset="2"/>
              <a:buChar char="Ø"/>
            </a:pPr>
            <a:r>
              <a:rPr lang="en-US" sz="2800" dirty="0">
                <a:solidFill>
                  <a:schemeClr val="accent6"/>
                </a:solidFill>
              </a:rPr>
              <a:t>January through April 2026 </a:t>
            </a:r>
            <a:r>
              <a:rPr lang="en-US" sz="2800" dirty="0"/>
              <a:t>– board reviews public comments, finalizes plan document</a:t>
            </a:r>
          </a:p>
          <a:p>
            <a:pPr marL="457200" indent="-457200">
              <a:lnSpc>
                <a:spcPct val="106000"/>
              </a:lnSpc>
              <a:spcBef>
                <a:spcPts val="1200"/>
              </a:spcBef>
              <a:spcAft>
                <a:spcPts val="1200"/>
              </a:spcAft>
              <a:buFont typeface="Wingdings" panose="05000000000000000000" pitchFamily="2" charset="2"/>
              <a:buChar char="Ø"/>
            </a:pPr>
            <a:r>
              <a:rPr lang="en-US" sz="2800" dirty="0">
                <a:solidFill>
                  <a:schemeClr val="accent4"/>
                </a:solidFill>
              </a:rPr>
              <a:t>May 2026 </a:t>
            </a:r>
            <a:r>
              <a:rPr lang="en-US" sz="2800" dirty="0"/>
              <a:t>– General Assembly plan adoption</a:t>
            </a:r>
          </a:p>
        </p:txBody>
      </p:sp>
      <p:sp>
        <p:nvSpPr>
          <p:cNvPr id="2" name="Text Placeholder 4">
            <a:extLst>
              <a:ext uri="{FF2B5EF4-FFF2-40B4-BE49-F238E27FC236}">
                <a16:creationId xmlns:a16="http://schemas.microsoft.com/office/drawing/2014/main" id="{29058975-4959-F209-1D00-BDF38EB1E10A}"/>
              </a:ext>
            </a:extLst>
          </p:cNvPr>
          <p:cNvSpPr txBox="1">
            <a:spLocks/>
          </p:cNvSpPr>
          <p:nvPr/>
        </p:nvSpPr>
        <p:spPr>
          <a:xfrm>
            <a:off x="137160" y="182880"/>
            <a:ext cx="11776166" cy="6395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3000"/>
              </a:lnSpc>
              <a:spcBef>
                <a:spcPts val="600"/>
              </a:spcBef>
              <a:spcAft>
                <a:spcPts val="600"/>
              </a:spcAft>
            </a:pPr>
            <a:r>
              <a:rPr lang="en-US" sz="3500" b="1" dirty="0"/>
              <a:t>Schedule to Plan Adoption</a:t>
            </a:r>
          </a:p>
        </p:txBody>
      </p:sp>
    </p:spTree>
    <p:extLst>
      <p:ext uri="{BB962C8B-B14F-4D97-AF65-F5344CB8AC3E}">
        <p14:creationId xmlns:p14="http://schemas.microsoft.com/office/powerpoint/2010/main" val="271063602"/>
      </p:ext>
    </p:extLst>
  </p:cSld>
  <p:clrMapOvr>
    <a:masterClrMapping/>
  </p:clrMapOvr>
</p:sld>
</file>

<file path=ppt/theme/theme1.xml><?xml version="1.0" encoding="utf-8"?>
<a:theme xmlns:a="http://schemas.openxmlformats.org/drawingml/2006/main" name="PSRC Theme Updated">
  <a:themeElements>
    <a:clrScheme name="PSRC Colors">
      <a:dk1>
        <a:sysClr val="windowText" lastClr="000000"/>
      </a:dk1>
      <a:lt1>
        <a:sysClr val="window" lastClr="FFFFFF"/>
      </a:lt1>
      <a:dk2>
        <a:srgbClr val="C0C0C0"/>
      </a:dk2>
      <a:lt2>
        <a:srgbClr val="FFFFFF"/>
      </a:lt2>
      <a:accent1>
        <a:srgbClr val="F15A29"/>
      </a:accent1>
      <a:accent2>
        <a:srgbClr val="91268F"/>
      </a:accent2>
      <a:accent3>
        <a:srgbClr val="8DC63F"/>
      </a:accent3>
      <a:accent4>
        <a:srgbClr val="00A7A0"/>
      </a:accent4>
      <a:accent5>
        <a:srgbClr val="595959"/>
      </a:accent5>
      <a:accent6>
        <a:srgbClr val="3F6618"/>
      </a:accent6>
      <a:hlink>
        <a:srgbClr val="00726D"/>
      </a:hlink>
      <a:folHlink>
        <a:srgbClr val="630460"/>
      </a:folHlink>
    </a:clrScheme>
    <a:fontScheme name="PSRC">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SRC Theme Updated" id="{C2F34D08-9AD4-4501-940E-74CB19D0C645}" vid="{92EB98A7-AC57-44E0-A03E-A033EA44E3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54EAFCB81DED4EA0EC4B4B9B6A5D2E" ma:contentTypeVersion="4" ma:contentTypeDescription="Create a new document." ma:contentTypeScope="" ma:versionID="dbfe50e00a860ff65627b5b60a817f69">
  <xsd:schema xmlns:xsd="http://www.w3.org/2001/XMLSchema" xmlns:xs="http://www.w3.org/2001/XMLSchema" xmlns:p="http://schemas.microsoft.com/office/2006/metadata/properties" xmlns:ns2="bf9a92c8-4919-4ae8-bb1c-eb040cbcbf89" targetNamespace="http://schemas.microsoft.com/office/2006/metadata/properties" ma:root="true" ma:fieldsID="45d47b4fa2f7f04292c170168834c452" ns2:_="">
    <xsd:import namespace="bf9a92c8-4919-4ae8-bb1c-eb040cbcbf8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9a92c8-4919-4ae8-bb1c-eb040cbcbf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9E548B-1DFF-4824-A2B5-5F89FF6F843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0C4D89D-8279-4F45-8429-1AB438C41C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9a92c8-4919-4ae8-bb1c-eb040cbcbf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F85FB8-B1AB-4F5B-9FB1-F2092214AA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PSRC Theme Updated</Template>
  <TotalTime>3620</TotalTime>
  <Words>620</Words>
  <Application>Microsoft Office PowerPoint</Application>
  <PresentationFormat>Widescreen</PresentationFormat>
  <Paragraphs>105</Paragraphs>
  <Slides>10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Poppins Medium</vt:lpstr>
      <vt:lpstr>Poppins SemiBold</vt:lpstr>
      <vt:lpstr>Poppins</vt:lpstr>
      <vt:lpstr>Aptos</vt:lpstr>
      <vt:lpstr>Wingdings</vt:lpstr>
      <vt:lpstr>Arial</vt:lpstr>
      <vt:lpstr>Poppins </vt:lpstr>
      <vt:lpstr>PSRC Theme Updated</vt:lpstr>
      <vt:lpstr>Regional Transportation Plan </vt:lpstr>
      <vt:lpstr>PowerPoint Presentation</vt:lpstr>
      <vt:lpstr>Active Transportation in the DRAFT RTP</vt:lpstr>
      <vt:lpstr>Active Transportation in the DRAFT RTP </vt:lpstr>
      <vt:lpstr>Transit in the DRAFT RTP </vt:lpstr>
      <vt:lpstr>Transit in the DRAFT RTP </vt:lpstr>
      <vt:lpstr>Regional Transit Access Assessment in the DRAFT RTP</vt:lpstr>
      <vt:lpstr>Interactive Transit Access Tool</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PSRC Theme and Template</dc:title>
  <dc:creator>Allie Perez</dc:creator>
  <cp:lastModifiedBy>Jean Kim</cp:lastModifiedBy>
  <cp:revision>8</cp:revision>
  <dcterms:created xsi:type="dcterms:W3CDTF">2024-01-22T20:39:11Z</dcterms:created>
  <dcterms:modified xsi:type="dcterms:W3CDTF">2025-11-19T01:57:50Z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0x0101006754EAFCB81DED4EA0EC4B4B9B6A5D2E</vt:lpwstr>
  </property>
</Properties>
</file>